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16_68D23D07.xml" ContentType="application/vnd.ms-powerpoint.comments+xml"/>
  <Override PartName="/ppt/comments/modernComment_7FFFFFFC_15E4C8A7.xml" ContentType="application/vnd.ms-powerpoint.comments+xml"/>
  <Override PartName="/ppt/comments/modernComment_7FFFFFF9_B9984EA0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  <p:sldMasterId id="2147483903" r:id="rId5"/>
  </p:sldMasterIdLst>
  <p:notesMasterIdLst>
    <p:notesMasterId r:id="rId23"/>
  </p:notesMasterIdLst>
  <p:handoutMasterIdLst>
    <p:handoutMasterId r:id="rId24"/>
  </p:handoutMasterIdLst>
  <p:sldIdLst>
    <p:sldId id="256" r:id="rId6"/>
    <p:sldId id="278" r:id="rId7"/>
    <p:sldId id="2147483644" r:id="rId8"/>
    <p:sldId id="2147483636" r:id="rId9"/>
    <p:sldId id="2147483634" r:id="rId10"/>
    <p:sldId id="2147483637" r:id="rId11"/>
    <p:sldId id="2147483640" r:id="rId12"/>
    <p:sldId id="2147483641" r:id="rId13"/>
    <p:sldId id="2147483642" r:id="rId14"/>
    <p:sldId id="2147483639" r:id="rId15"/>
    <p:sldId id="2147483643" r:id="rId16"/>
    <p:sldId id="2147483635" r:id="rId17"/>
    <p:sldId id="263" r:id="rId18"/>
    <p:sldId id="259" r:id="rId19"/>
    <p:sldId id="276" r:id="rId20"/>
    <p:sldId id="277" r:id="rId21"/>
    <p:sldId id="274" r:id="rId22"/>
  </p:sldIdLst>
  <p:sldSz cx="12192000" cy="6858000"/>
  <p:notesSz cx="9874250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5B2137-A2E7-49CB-D918-AE2B68E4C5E2}" name="Direction Juridique Groupama" initials="DJG" userId="Direction Juridique Groupama" providerId="None"/>
  <p188:author id="{0752FFA7-F00B-F950-74C9-9DD634486F1E}" name="LE GOFF Yann" initials="LY" userId="S::yann.le-goff@groupama.com::1965aa4d-08c5-4091-98ca-44b3e9916f24" providerId="AD"/>
  <p188:author id="{D9601AEF-BBF9-278E-D423-5916A6E8E6FE}" name="GENRE Mathilde" initials="MG" userId="S::Mathilde.Genre@groupama.com::3c2b98ae-a162-4d84-b3d9-727f270485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654"/>
    <a:srgbClr val="A8F7A1"/>
    <a:srgbClr val="34D17A"/>
    <a:srgbClr val="0A6E46"/>
    <a:srgbClr val="C4D600"/>
    <a:srgbClr val="CB521C"/>
    <a:srgbClr val="007BB6"/>
    <a:srgbClr val="CB2027"/>
    <a:srgbClr val="517FA4"/>
    <a:srgbClr val="00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4" autoAdjust="0"/>
  </p:normalViewPr>
  <p:slideViewPr>
    <p:cSldViewPr snapToGrid="0">
      <p:cViewPr varScale="1">
        <p:scale>
          <a:sx n="101" d="100"/>
          <a:sy n="101" d="100"/>
        </p:scale>
        <p:origin x="144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M Anais" userId="176562c4-d1ea-481a-9bca-1bc813802861" providerId="ADAL" clId="{B9B05409-C467-4F28-AE57-346BE3A5F567}"/>
    <pc:docChg chg="modSld">
      <pc:chgData name="ALEM Anais" userId="176562c4-d1ea-481a-9bca-1bc813802861" providerId="ADAL" clId="{B9B05409-C467-4F28-AE57-346BE3A5F567}" dt="2025-10-31T09:59:59.923" v="10" actId="108"/>
      <pc:docMkLst>
        <pc:docMk/>
      </pc:docMkLst>
      <pc:sldChg chg="modSp mod">
        <pc:chgData name="ALEM Anais" userId="176562c4-d1ea-481a-9bca-1bc813802861" providerId="ADAL" clId="{B9B05409-C467-4F28-AE57-346BE3A5F567}" dt="2025-10-31T09:59:59.923" v="10" actId="108"/>
        <pc:sldMkLst>
          <pc:docMk/>
          <pc:sldMk cId="1758608647" sldId="278"/>
        </pc:sldMkLst>
        <pc:spChg chg="mod">
          <ac:chgData name="ALEM Anais" userId="176562c4-d1ea-481a-9bca-1bc813802861" providerId="ADAL" clId="{B9B05409-C467-4F28-AE57-346BE3A5F567}" dt="2025-10-31T09:59:59.923" v="10" actId="108"/>
          <ac:spMkLst>
            <pc:docMk/>
            <pc:sldMk cId="1758608647" sldId="278"/>
            <ac:spMk id="6" creationId="{7B8E6B03-7F7B-FDCB-5FD4-B212822977F1}"/>
          </ac:spMkLst>
        </pc:spChg>
      </pc:sldChg>
    </pc:docChg>
  </pc:docChgLst>
</pc:chgInfo>
</file>

<file path=ppt/comments/modernComment_116_68D23D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C7209B-EB88-4283-9575-520F778B1C8E}" authorId="{1C5B2137-A2E7-49CB-D918-AE2B68E4C5E2}" created="2025-10-30T07:45:30.9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58608647" sldId="278"/>
      <ac:picMk id="7" creationId="{7DC1E8CD-006E-E98B-7181-0366F26A1FE5}"/>
    </ac:deMkLst>
    <p188:txBody>
      <a:bodyPr/>
      <a:lstStyle/>
      <a:p>
        <a:r>
          <a:rPr lang="fr-FR"/>
          <a:t>Sur le front de l’application (online), je préconise d’ajouter une mention - exemple : 
«Ce simulateur d’entretien s’appuie sur une intelligence artificielle. Pour plus d’informations, consultez le Guide accessible ici [lien vers la version «utilisateur» du guide]. </a:t>
        </a:r>
      </a:p>
    </p188:txBody>
  </p188:cm>
</p188:cmLst>
</file>

<file path=ppt/comments/modernComment_7FFFFFF9_B9984E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1902DB-E2F4-408F-8B41-362F73E525A4}" authorId="{1C5B2137-A2E7-49CB-D918-AE2B68E4C5E2}" created="2025-10-30T08:40:44.628">
    <pc:sldMkLst xmlns:pc="http://schemas.microsoft.com/office/powerpoint/2013/main/command">
      <pc:docMk/>
      <pc:sldMk cId="3113766560" sldId="2147483641"/>
    </pc:sldMkLst>
    <p188:txBody>
      <a:bodyPr/>
      <a:lstStyle/>
      <a:p>
        <a:r>
          <a:rPr lang="fr-FR"/>
          <a:t>Même commentaire qu’en slide 2 : ajouter une mention - exemple : 
«Ce simulateur d’entretien s’appuie sur une intelligence artificielle. Pour plus d’informations, consultez le Guide accessible ici [lien vers ce guide]. </a:t>
        </a:r>
      </a:p>
    </p188:txBody>
  </p188:cm>
</p188:cmLst>
</file>

<file path=ppt/comments/modernComment_7FFFFFFC_15E4C8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FDFAED-3BED-4C79-AB5E-36F22258F9F7}" authorId="{1C5B2137-A2E7-49CB-D918-AE2B68E4C5E2}" created="2025-10-30T08:37:50.69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7315111" sldId="2147483644"/>
      <ac:grpSpMk id="100" creationId="{EF882062-2EE0-34BE-22A6-3FB27D6B5D55}"/>
    </ac:deMkLst>
    <p188:txBody>
      <a:bodyPr/>
      <a:lstStyle/>
      <a:p>
        <a:r>
          <a:rPr lang="fr-FR"/>
          <a:t>L’enquête de satisfaction permet d’assurer une surveillance de l’outil via les remontées des utilisateurs. Dans cette enquête, une question liée à la qualité de l’outil d’IA vous permettrait de prendre en compte les éventuels dysfonctionnements qualitatifs de l’IA.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593123" y="1"/>
            <a:ext cx="4278842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BB649-FF71-4908-BE59-D035850D6932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988A-F1BC-454A-BF1F-42B36022BA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70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59510-E770-D94C-B7CE-F736FCFD9813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87425" y="3271838"/>
            <a:ext cx="789940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C18D1-619F-904D-B688-2E90E1CC1B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246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C18D1-619F-904D-B688-2E90E1CC1B7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10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-Titre et sous titre #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764" y="844395"/>
            <a:ext cx="11149096" cy="238642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8000" b="1" i="0" spc="-100" baseline="0">
                <a:solidFill>
                  <a:srgbClr val="A8F7A1"/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452B176-42A4-D8C8-4130-1AAC0CFE9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4" y="3230824"/>
            <a:ext cx="11149095" cy="1108939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4pPr marL="1417320" indent="0">
              <a:buNone/>
              <a:defRPr/>
            </a:lvl4pPr>
            <a:lvl5pPr marL="1874520" indent="0">
              <a:buNone/>
              <a:defRPr/>
            </a:lvl5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49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8-Titre DUO color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7827ED-57A4-3A8F-DB01-C6383FBF8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41" y="287164"/>
            <a:ext cx="11600048" cy="66309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3500" spc="-100" baseline="0">
                <a:solidFill>
                  <a:srgbClr val="0A6E46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7524A249-33D2-00D9-2ACA-059FD36042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341" y="1401042"/>
            <a:ext cx="11600048" cy="5456957"/>
          </a:xfrm>
        </p:spPr>
        <p:txBody>
          <a:bodyPr/>
          <a:lstStyle>
            <a:lvl1pPr>
              <a:defRPr>
                <a:solidFill>
                  <a:srgbClr val="0A6E46"/>
                </a:solidFill>
              </a:defRPr>
            </a:lvl1pPr>
            <a:lvl2pPr>
              <a:defRPr>
                <a:solidFill>
                  <a:srgbClr val="0A6E46"/>
                </a:solidFill>
              </a:defRPr>
            </a:lvl2pPr>
            <a:lvl3pPr>
              <a:defRPr>
                <a:solidFill>
                  <a:srgbClr val="0A6E46"/>
                </a:solidFill>
              </a:defRPr>
            </a:lvl3pPr>
            <a:lvl4pPr>
              <a:defRPr>
                <a:solidFill>
                  <a:srgbClr val="0A6E46"/>
                </a:solidFill>
              </a:defRPr>
            </a:lvl4pPr>
            <a:lvl5pPr>
              <a:defRPr>
                <a:solidFill>
                  <a:srgbClr val="0A6E46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DEFDB8-F769-4885-B605-2E585E93F22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59341" y="950259"/>
            <a:ext cx="11600048" cy="450783"/>
          </a:xfrm>
        </p:spPr>
        <p:txBody>
          <a:bodyPr anchor="t">
            <a:noAutofit/>
          </a:bodyPr>
          <a:lstStyle>
            <a:lvl1pPr marL="0" indent="0" algn="l">
              <a:buNone/>
              <a:defRPr sz="2200" cap="none" spc="0" baseline="0">
                <a:solidFill>
                  <a:srgbClr val="0A6E46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8-Titre DUO color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78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58C85-6E7E-1AD3-F0AD-10E12F6EE7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2E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illustration, dessin, dessin humoristique, graphisme&#10;&#10;Le contenu généré par l’IA peut être incorrect.">
            <a:extLst>
              <a:ext uri="{FF2B5EF4-FFF2-40B4-BE49-F238E27FC236}">
                <a16:creationId xmlns:a16="http://schemas.microsoft.com/office/drawing/2014/main" id="{A97EAFC4-3A5E-98CD-71F8-387DD6A14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24019" b="30011"/>
          <a:stretch/>
        </p:blipFill>
        <p:spPr>
          <a:xfrm>
            <a:off x="-1" y="-1"/>
            <a:ext cx="7638853" cy="6858001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83FA4E-EB65-BC58-F282-9902A3D5A0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07" y="612690"/>
            <a:ext cx="5350244" cy="180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13BE4D-68D1-8ACF-139A-B894753D196B}"/>
              </a:ext>
            </a:extLst>
          </p:cNvPr>
          <p:cNvSpPr/>
          <p:nvPr userDrawn="1"/>
        </p:nvSpPr>
        <p:spPr>
          <a:xfrm>
            <a:off x="6499581" y="3658991"/>
            <a:ext cx="4788000" cy="61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" panose="020F05020202040302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A0F4A-523C-A812-82AB-A33D4EF311E9}"/>
              </a:ext>
            </a:extLst>
          </p:cNvPr>
          <p:cNvSpPr/>
          <p:nvPr userDrawn="1"/>
        </p:nvSpPr>
        <p:spPr>
          <a:xfrm rot="-60000">
            <a:off x="7040619" y="3063462"/>
            <a:ext cx="3698414" cy="6243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anose="020F0502020204030204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FAD82-2BC1-EF38-1CAC-3D928F3A6889}"/>
              </a:ext>
            </a:extLst>
          </p:cNvPr>
          <p:cNvSpPr/>
          <p:nvPr userDrawn="1"/>
        </p:nvSpPr>
        <p:spPr>
          <a:xfrm rot="60000">
            <a:off x="6037284" y="4293426"/>
            <a:ext cx="5688000" cy="64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ExtraBold" panose="020F0502020204030204" pitchFamily="2" charset="0"/>
            </a:endParaRP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087993E-12B9-EB4F-3F53-BF63F5D28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-60000">
            <a:off x="7040606" y="3065068"/>
            <a:ext cx="3697200" cy="622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anose="020F0502020204030204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887DA5B-FD31-7C86-F1A2-EAA05AF0C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99581" y="3658991"/>
            <a:ext cx="4788000" cy="61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>
                <a:solidFill>
                  <a:srgbClr val="306C48"/>
                </a:solidFill>
                <a:latin typeface="Onest" panose="020F05020202040302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Titre 2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867953A-CB02-90AF-D8A7-B4E9DB1F0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60000">
            <a:off x="6037284" y="4293426"/>
            <a:ext cx="5688000" cy="64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ExtraBold" panose="020F05020202040302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Titre 3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D48A972-9110-A664-2845-A5FD7FD19C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1284" y="5791648"/>
            <a:ext cx="306000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1800" kern="1200" dirty="0" smtClean="0">
                <a:solidFill>
                  <a:srgbClr val="183F2A"/>
                </a:solidFill>
                <a:latin typeface="Onest" pitchFamily="2" charset="0"/>
                <a:ea typeface="+mn-ea"/>
                <a:cs typeface="+mn-cs"/>
              </a:defRPr>
            </a:lvl1pPr>
            <a:lvl2pPr>
              <a:defRPr lang="fr-FR" sz="1800" kern="1200" dirty="0" smtClean="0">
                <a:solidFill>
                  <a:srgbClr val="183F2A"/>
                </a:solidFill>
                <a:latin typeface="Onest" pitchFamily="2" charset="0"/>
                <a:ea typeface="+mn-ea"/>
                <a:cs typeface="+mn-cs"/>
              </a:defRPr>
            </a:lvl2pPr>
            <a:lvl3pPr>
              <a:defRPr lang="fr-FR" sz="1800" kern="1200" dirty="0" smtClean="0">
                <a:solidFill>
                  <a:srgbClr val="183F2A"/>
                </a:solidFill>
                <a:latin typeface="Onest" pitchFamily="2" charset="0"/>
                <a:ea typeface="+mn-ea"/>
                <a:cs typeface="+mn-cs"/>
              </a:defRPr>
            </a:lvl3pPr>
            <a:lvl4pPr>
              <a:defRPr lang="fr-FR" sz="1800" kern="1200" dirty="0" smtClean="0">
                <a:solidFill>
                  <a:srgbClr val="183F2A"/>
                </a:solidFill>
                <a:latin typeface="Onest" pitchFamily="2" charset="0"/>
                <a:ea typeface="+mn-ea"/>
                <a:cs typeface="+mn-cs"/>
              </a:defRPr>
            </a:lvl4pPr>
            <a:lvl5pPr>
              <a:defRPr lang="fr-FR" sz="1800" kern="1200" dirty="0">
                <a:solidFill>
                  <a:srgbClr val="183F2A"/>
                </a:solidFill>
                <a:latin typeface="Ones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Sous-titre </a:t>
            </a:r>
          </a:p>
        </p:txBody>
      </p:sp>
    </p:spTree>
    <p:extLst>
      <p:ext uri="{BB962C8B-B14F-4D97-AF65-F5344CB8AC3E}">
        <p14:creationId xmlns:p14="http://schemas.microsoft.com/office/powerpoint/2010/main" val="2408688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Gén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38D252-079C-4FF4-5983-EDE8F8EC41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2E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graphisme, illustration, Graphique, clipart&#10;&#10;Description générée automatiquement">
            <a:extLst>
              <a:ext uri="{FF2B5EF4-FFF2-40B4-BE49-F238E27FC236}">
                <a16:creationId xmlns:a16="http://schemas.microsoft.com/office/drawing/2014/main" id="{18D523D2-9029-A4C6-17BE-AE83BDB165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" t="683" r="21213" b="1092"/>
          <a:stretch/>
        </p:blipFill>
        <p:spPr>
          <a:xfrm>
            <a:off x="-1" y="0"/>
            <a:ext cx="9644281" cy="6858000"/>
          </a:xfrm>
          <a:prstGeom prst="rect">
            <a:avLst/>
          </a:prstGeom>
          <a:noFill/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5AA06A-B8B6-1E3A-D15C-6E4DCBD662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80" y="5816600"/>
            <a:ext cx="2304000" cy="7751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325239-68DA-5EC8-195C-24303235112D}"/>
              </a:ext>
            </a:extLst>
          </p:cNvPr>
          <p:cNvSpPr/>
          <p:nvPr userDrawn="1"/>
        </p:nvSpPr>
        <p:spPr>
          <a:xfrm>
            <a:off x="7291310" y="3685966"/>
            <a:ext cx="38880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61F41E-8381-94E5-FB76-5584F02F7C24}"/>
              </a:ext>
            </a:extLst>
          </p:cNvPr>
          <p:cNvSpPr/>
          <p:nvPr userDrawn="1"/>
        </p:nvSpPr>
        <p:spPr>
          <a:xfrm rot="-60000">
            <a:off x="7741310" y="3147805"/>
            <a:ext cx="29880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DFAFBF45-672E-94D3-82C8-0E2747A58D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-60000">
            <a:off x="7745795" y="3147805"/>
            <a:ext cx="2988000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DA2A4E5-4790-EB3C-1CA5-73AD43859C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25310" y="1475488"/>
            <a:ext cx="3420000" cy="194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E786749-A680-84A7-8378-F2CD196DA7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91310" y="3685966"/>
            <a:ext cx="3888000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Titre 2</a:t>
            </a:r>
          </a:p>
        </p:txBody>
      </p:sp>
    </p:spTree>
    <p:extLst>
      <p:ext uri="{BB962C8B-B14F-4D97-AF65-F5344CB8AC3E}">
        <p14:creationId xmlns:p14="http://schemas.microsoft.com/office/powerpoint/2010/main" val="791990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Particul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F42BC-2F2D-C77C-F7D6-14738CB8511C}"/>
              </a:ext>
            </a:extLst>
          </p:cNvPr>
          <p:cNvSpPr/>
          <p:nvPr userDrawn="1"/>
        </p:nvSpPr>
        <p:spPr>
          <a:xfrm>
            <a:off x="0" y="3098"/>
            <a:ext cx="12192000" cy="6858000"/>
          </a:xfrm>
          <a:prstGeom prst="rect">
            <a:avLst/>
          </a:prstGeom>
          <a:solidFill>
            <a:srgbClr val="FFC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dessin, personne, art, illustration&#10;&#10;Le contenu généré par l’IA peut être incorrect.">
            <a:extLst>
              <a:ext uri="{FF2B5EF4-FFF2-40B4-BE49-F238E27FC236}">
                <a16:creationId xmlns:a16="http://schemas.microsoft.com/office/drawing/2014/main" id="{5488BFE2-B1DA-4E6D-5DCF-3225BC57E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27478" b="20003"/>
          <a:stretch/>
        </p:blipFill>
        <p:spPr>
          <a:xfrm>
            <a:off x="0" y="-7964"/>
            <a:ext cx="7945492" cy="68549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25847C9-7CC2-FA03-CA11-D2B638F2E1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80" y="5816600"/>
            <a:ext cx="2304000" cy="7751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53F20A-4C9B-552C-09CB-ADC68A822178}"/>
              </a:ext>
            </a:extLst>
          </p:cNvPr>
          <p:cNvSpPr/>
          <p:nvPr userDrawn="1"/>
        </p:nvSpPr>
        <p:spPr>
          <a:xfrm>
            <a:off x="7772399" y="3685966"/>
            <a:ext cx="3111636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0A461B-F36E-E5DE-3002-24ED239D474B}"/>
              </a:ext>
            </a:extLst>
          </p:cNvPr>
          <p:cNvSpPr/>
          <p:nvPr userDrawn="1"/>
        </p:nvSpPr>
        <p:spPr>
          <a:xfrm rot="-60000">
            <a:off x="8152033" y="3144221"/>
            <a:ext cx="2577245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100D5-342C-4FB2-B8F5-483525F42C93}"/>
              </a:ext>
            </a:extLst>
          </p:cNvPr>
          <p:cNvSpPr/>
          <p:nvPr userDrawn="1"/>
        </p:nvSpPr>
        <p:spPr>
          <a:xfrm>
            <a:off x="7772399" y="3685966"/>
            <a:ext cx="3111635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B41E0-2AE5-EBF9-2985-BBAD45129109}"/>
              </a:ext>
            </a:extLst>
          </p:cNvPr>
          <p:cNvSpPr/>
          <p:nvPr userDrawn="1"/>
        </p:nvSpPr>
        <p:spPr>
          <a:xfrm rot="-60000">
            <a:off x="8156778" y="3144179"/>
            <a:ext cx="25725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289A581-1318-F377-96D4-60919EAEB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-60000">
            <a:off x="7745795" y="3147805"/>
            <a:ext cx="2988000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AFF84473-2B9E-9CAA-10FF-50833F5B7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25310" y="1475488"/>
            <a:ext cx="3420000" cy="194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F28F2C6E-B4CE-A36F-556B-6B549DEB6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91310" y="3685966"/>
            <a:ext cx="3888000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Titre 2</a:t>
            </a:r>
          </a:p>
        </p:txBody>
      </p:sp>
    </p:spTree>
    <p:extLst>
      <p:ext uri="{BB962C8B-B14F-4D97-AF65-F5344CB8AC3E}">
        <p14:creationId xmlns:p14="http://schemas.microsoft.com/office/powerpoint/2010/main" val="1395488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Agricul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C5B014-1874-6122-7123-3B93A09985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DC0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AFABABF-B0D1-E3B0-E6DF-E00CB5FC34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80" y="5816600"/>
            <a:ext cx="2304000" cy="7751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BA73A1-49DC-2DBD-4AE7-74B3B4823F82}"/>
              </a:ext>
            </a:extLst>
          </p:cNvPr>
          <p:cNvSpPr/>
          <p:nvPr userDrawn="1"/>
        </p:nvSpPr>
        <p:spPr>
          <a:xfrm rot="-60000">
            <a:off x="7741310" y="3147805"/>
            <a:ext cx="29880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84CE9E-CF79-7D4D-6EF2-E2C52F871618}"/>
              </a:ext>
            </a:extLst>
          </p:cNvPr>
          <p:cNvSpPr/>
          <p:nvPr userDrawn="1"/>
        </p:nvSpPr>
        <p:spPr>
          <a:xfrm rot="-60000">
            <a:off x="7741310" y="3147805"/>
            <a:ext cx="29880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C17A9F-A392-D4E4-BF02-F226BBEAE662}"/>
              </a:ext>
            </a:extLst>
          </p:cNvPr>
          <p:cNvSpPr/>
          <p:nvPr userDrawn="1"/>
        </p:nvSpPr>
        <p:spPr>
          <a:xfrm rot="-60000">
            <a:off x="7741310" y="3147805"/>
            <a:ext cx="2988000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E25A5F99-590C-B10B-930B-58231C8A05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-60000">
            <a:off x="7745795" y="3147805"/>
            <a:ext cx="2988000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lvl="0"/>
            <a:r>
              <a:rPr lang="fr-FR"/>
              <a:t>Pilotage </a:t>
            </a:r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778E7EC8-E660-7109-9084-2A75AFD483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25310" y="1475488"/>
            <a:ext cx="3420000" cy="194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E714324-5E40-B993-84D6-814C51D45ACF}"/>
              </a:ext>
            </a:extLst>
          </p:cNvPr>
          <p:cNvGrpSpPr/>
          <p:nvPr userDrawn="1"/>
        </p:nvGrpSpPr>
        <p:grpSpPr>
          <a:xfrm>
            <a:off x="0" y="0"/>
            <a:ext cx="8110742" cy="6944896"/>
            <a:chOff x="0" y="-12032"/>
            <a:chExt cx="8110742" cy="6944896"/>
          </a:xfrm>
        </p:grpSpPr>
        <p:pic>
          <p:nvPicPr>
            <p:cNvPr id="3" name="Image 2" descr="Une image contenant dessin humoristique, personne, illustration, art&#10;&#10;Le contenu généré par l’IA peut être incorrect.">
              <a:extLst>
                <a:ext uri="{FF2B5EF4-FFF2-40B4-BE49-F238E27FC236}">
                  <a16:creationId xmlns:a16="http://schemas.microsoft.com/office/drawing/2014/main" id="{D085B872-4AE8-67AD-E21D-C0308ECB1E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419" b="87025" l="19588" r="92602">
                          <a14:foregroundMark x1="57429" y1="42482" x2="54397" y2="54285"/>
                          <a14:foregroundMark x1="54397" y1="54285" x2="53972" y2="47292"/>
                          <a14:foregroundMark x1="53972" y1="47292" x2="50091" y2="50889"/>
                          <a14:foregroundMark x1="50091" y1="50889" x2="59005" y2="50606"/>
                          <a14:foregroundMark x1="59005" y1="50606" x2="57914" y2="54770"/>
                          <a14:foregroundMark x1="57914" y1="54770" x2="51304" y2="54365"/>
                          <a14:foregroundMark x1="51304" y1="54365" x2="59066" y2="55214"/>
                          <a14:foregroundMark x1="59066" y1="55214" x2="72044" y2="53112"/>
                          <a14:foregroundMark x1="72044" y1="53112" x2="61552" y2="56912"/>
                          <a14:foregroundMark x1="61552" y1="56912" x2="67556" y2="47009"/>
                          <a14:foregroundMark x1="67556" y1="47009" x2="67253" y2="42603"/>
                          <a14:foregroundMark x1="67253" y1="42603" x2="61977" y2="44947"/>
                          <a14:foregroundMark x1="61977" y1="44947" x2="67071" y2="46928"/>
                          <a14:foregroundMark x1="67071" y1="46928" x2="66040" y2="43331"/>
                          <a14:foregroundMark x1="66040" y1="43331" x2="59369" y2="44099"/>
                          <a14:foregroundMark x1="59369" y1="44099" x2="55185" y2="51819"/>
                          <a14:foregroundMark x1="55185" y1="51819" x2="64827" y2="52183"/>
                          <a14:foregroundMark x1="64827" y1="52183" x2="64524" y2="48060"/>
                          <a14:foregroundMark x1="64524" y1="48060" x2="58460" y2="48868"/>
                          <a14:foregroundMark x1="58460" y1="48868" x2="57186" y2="52749"/>
                          <a14:foregroundMark x1="57186" y1="52749" x2="56822" y2="52668"/>
                          <a14:foregroundMark x1="69982" y1="48909" x2="73438" y2="41310"/>
                          <a14:foregroundMark x1="73438" y1="41310" x2="64888" y2="38804"/>
                          <a14:foregroundMark x1="64888" y1="38804" x2="61701" y2="38934"/>
                          <a14:foregroundMark x1="61738" y1="38896" x2="70224" y2="38440"/>
                          <a14:foregroundMark x1="70224" y1="38440" x2="73014" y2="44988"/>
                          <a14:foregroundMark x1="73014" y1="44988" x2="69921" y2="50485"/>
                          <a14:foregroundMark x1="69921" y1="50485" x2="68284" y2="50728"/>
                          <a14:foregroundMark x1="62341" y1="36378" x2="68526" y2="37955"/>
                          <a14:foregroundMark x1="68526" y1="37955" x2="60764" y2="36136"/>
                          <a14:foregroundMark x1="76663" y1="38270" x2="86659" y2="39612"/>
                          <a14:foregroundMark x1="60764" y1="36136" x2="74613" y2="37995"/>
                          <a14:foregroundMark x1="86659" y1="39612" x2="77136" y2="37350"/>
                          <a14:foregroundMark x1="43056" y1="43007" x2="52456" y2="42684"/>
                          <a14:foregroundMark x1="52456" y1="42684" x2="46574" y2="43088"/>
                          <a14:foregroundMark x1="46574" y1="43088" x2="53016" y2="42812"/>
                          <a14:foregroundMark x1="43845" y1="42724" x2="43845" y2="42724"/>
                          <a14:foregroundMark x1="43845" y1="42361" x2="43845" y2="42361"/>
                          <a14:foregroundMark x1="45543" y1="42563" x2="45543" y2="42563"/>
                          <a14:foregroundMark x1="46634" y1="42563" x2="46634" y2="42563"/>
                          <a14:foregroundMark x1="46998" y1="42482" x2="46998" y2="42482"/>
                          <a14:foregroundMark x1="47787" y1="42563" x2="47787" y2="42563"/>
                          <a14:foregroundMark x1="48878" y1="42482" x2="48878" y2="42482"/>
                          <a14:foregroundMark x1="49424" y1="42482" x2="49424" y2="42482"/>
                          <a14:foregroundMark x1="68951" y1="36742" x2="74106" y2="36823"/>
                          <a14:foregroundMark x1="73438" y1="36459" x2="73438" y2="36459"/>
                          <a14:foregroundMark x1="74469" y1="41916" x2="74469" y2="41916"/>
                          <a14:foregroundMark x1="75015" y1="41754" x2="75015" y2="41754"/>
                          <a14:foregroundMark x1="75682" y1="41593" x2="75682" y2="41593"/>
                          <a14:foregroundMark x1="76228" y1="41593" x2="76228" y2="41593"/>
                          <a14:foregroundMark x1="77016" y1="41229" x2="77016" y2="41229"/>
                          <a14:foregroundMark x1="77805" y1="41229" x2="77805" y2="41229"/>
                          <a14:foregroundMark x1="78472" y1="41067" x2="78472" y2="41067"/>
                          <a14:foregroundMark x1="79381" y1="40784" x2="79381" y2="40784"/>
                          <a14:foregroundMark x1="79503" y1="40784" x2="79503" y2="40784"/>
                          <a14:foregroundMark x1="80291" y1="40542" x2="80291" y2="40542"/>
                          <a14:foregroundMark x1="80716" y1="40542" x2="80716" y2="40542"/>
                          <a14:foregroundMark x1="81383" y1="40542" x2="81383" y2="40542"/>
                          <a14:foregroundMark x1="81625" y1="40259" x2="81625" y2="40259"/>
                          <a14:foregroundMark x1="86355" y1="39046" x2="86355" y2="39046"/>
                          <a14:foregroundMark x1="86901" y1="38925" x2="86901" y2="38925"/>
                          <a14:foregroundMark x1="87690" y1="38601" x2="87690" y2="38601"/>
                          <a14:foregroundMark x1="88478" y1="38601" x2="88478" y2="38601"/>
                          <a14:foregroundMark x1="88781" y1="38399" x2="88781" y2="38399"/>
                          <a14:foregroundMark x1="89448" y1="38157" x2="89448" y2="38157"/>
                          <a14:foregroundMark x1="90055" y1="37955" x2="90055" y2="37955"/>
                          <a14:foregroundMark x1="91025" y1="37631" x2="91025" y2="37631"/>
                          <a14:foregroundMark x1="91510" y1="37429" x2="91510" y2="37429"/>
                          <a14:foregroundMark x1="92480" y1="37025" x2="92480" y2="37025"/>
                          <a14:foregroundMark x1="92177" y1="37268" x2="92177" y2="37268"/>
                          <a14:foregroundMark x1="92602" y1="37025" x2="92602" y2="37025"/>
                          <a14:foregroundMark x1="78457" y1="64632" x2="77796" y2="61830"/>
                          <a14:foregroundMark x1="78896" y1="66492" x2="78457" y2="64632"/>
                          <a14:foregroundMark x1="80716" y1="68715" x2="78290" y2="72716"/>
                          <a14:foregroundMark x1="78290" y1="72716" x2="79503" y2="66694"/>
                          <a14:foregroundMark x1="79503" y1="66330" x2="79503" y2="68957"/>
                          <a14:foregroundMark x1="79624" y1="68513" x2="77138" y2="74414"/>
                          <a14:foregroundMark x1="77138" y1="74414" x2="79260" y2="72595"/>
                          <a14:foregroundMark x1="77562" y1="74697" x2="73378" y2="76799"/>
                          <a14:foregroundMark x1="73378" y1="76799" x2="78532" y2="74333"/>
                          <a14:foregroundMark x1="78532" y1="74333" x2="73802" y2="78052"/>
                          <a14:foregroundMark x1="73802" y1="78052" x2="79260" y2="73646"/>
                          <a14:foregroundMark x1="71862" y1="78213" x2="72893" y2="78133"/>
                          <a14:foregroundMark x1="51663" y1="76380" x2="59673" y2="79628"/>
                          <a14:foregroundMark x1="63008" y1="80154" x2="68284" y2="79426"/>
                          <a14:foregroundMark x1="68284" y1="79426" x2="63129" y2="79992"/>
                          <a14:foregroundMark x1="63129" y1="79992" x2="68951" y2="79749"/>
                          <a14:foregroundMark x1="68951" y1="79749" x2="71316" y2="79103"/>
                          <a14:foregroundMark x1="61795" y1="79871" x2="61795" y2="79871"/>
                          <a14:foregroundMark x1="70649" y1="79426" x2="70952" y2="83145"/>
                          <a14:foregroundMark x1="70952" y1="83145" x2="69315" y2="87025"/>
                          <a14:foregroundMark x1="60340" y1="38682" x2="61007" y2="38399"/>
                          <a14:foregroundMark x1="60340" y1="38844" x2="60764" y2="38844"/>
                          <a14:foregroundMark x1="60885" y1="38521" x2="59854" y2="38925"/>
                          <a14:foregroundMark x1="60885" y1="79628" x2="60885" y2="79628"/>
                          <a14:foregroundMark x1="52577" y1="80517" x2="52335" y2="80073"/>
                          <a14:foregroundMark x1="52577" y1="79022" x2="52941" y2="79184"/>
                          <a14:foregroundMark x1="80170" y1="70736" x2="80170" y2="70736"/>
                          <a14:foregroundMark x1="79927" y1="72231" x2="79927" y2="72231"/>
                          <a14:foregroundMark x1="79503" y1="65521" x2="79503" y2="65521"/>
                          <a14:foregroundMark x1="76107" y1="62369" x2="76107" y2="62369"/>
                          <a14:foregroundMark x1="76107" y1="62449" x2="76107" y2="62449"/>
                          <a14:foregroundMark x1="75925" y1="62449" x2="75925" y2="62449"/>
                          <a14:foregroundMark x1="75682" y1="61479" x2="75682" y2="61479"/>
                          <a14:foregroundMark x1="76349" y1="61843" x2="76349" y2="61843"/>
                          <a14:foregroundMark x1="76349" y1="61843" x2="76349" y2="61843"/>
                          <a14:foregroundMark x1="51668" y1="76112" x2="51668" y2="76112"/>
                          <a14:foregroundMark x1="51668" y1="76112" x2="51668" y2="76112"/>
                          <a14:foregroundMark x1="51668" y1="76112" x2="51668" y2="76112"/>
                          <a14:foregroundMark x1="51789" y1="76112" x2="51789" y2="76112"/>
                          <a14:foregroundMark x1="51789" y1="76112" x2="51789" y2="76112"/>
                          <a14:foregroundMark x1="53608" y1="42563" x2="53608" y2="42563"/>
                          <a14:foregroundMark x1="54154" y1="42805" x2="54154" y2="42805"/>
                          <a14:foregroundMark x1="77138" y1="41229" x2="77138" y2="41229"/>
                          <a14:foregroundMark x1="54397" y1="78133" x2="54397" y2="78133"/>
                          <a14:foregroundMark x1="55185" y1="78658" x2="55185" y2="78658"/>
                          <a14:foregroundMark x1="57853" y1="79547" x2="57853" y2="79547"/>
                          <a14:foregroundMark x1="57853" y1="79345" x2="57853" y2="79345"/>
                          <a14:foregroundMark x1="61552" y1="79992" x2="61552" y2="79992"/>
                          <a14:foregroundMark x1="61674" y1="80073" x2="61674" y2="80073"/>
                          <a14:foregroundMark x1="75682" y1="62611" x2="76107" y2="62732"/>
                          <a14:foregroundMark x1="76895" y1="63137" x2="76895" y2="63137"/>
                          <a14:foregroundMark x1="77138" y1="62369" x2="77138" y2="62369"/>
                          <a14:foregroundMark x1="77138" y1="62530" x2="77259" y2="62449"/>
                          <a14:backgroundMark x1="50709" y1="76112" x2="49242" y2="79103"/>
                          <a14:backgroundMark x1="51364" y1="74778" x2="50709" y2="76112"/>
                          <a14:backgroundMark x1="49242" y1="79103" x2="49666" y2="86580"/>
                          <a14:backgroundMark x1="54275" y1="73969" x2="56277" y2="73808"/>
                          <a14:backgroundMark x1="76107" y1="62086" x2="76107" y2="62086"/>
                          <a14:backgroundMark x1="76895" y1="63581" x2="76895" y2="63581"/>
                          <a14:backgroundMark x1="77016" y1="63581" x2="76895" y2="63500"/>
                          <a14:backgroundMark x1="75804" y1="61924" x2="75804" y2="61924"/>
                          <a14:backgroundMark x1="75258" y1="61479" x2="75258" y2="61479"/>
                          <a14:backgroundMark x1="75804" y1="61924" x2="75804" y2="61924"/>
                          <a14:backgroundMark x1="75804" y1="61641" x2="76040" y2="62333"/>
                          <a14:backgroundMark x1="54579" y1="43250" x2="54579" y2="43250"/>
                          <a14:backgroundMark x1="54154" y1="43250" x2="54154" y2="43250"/>
                          <a14:backgroundMark x1="54579" y1="42724" x2="55185" y2="42643"/>
                          <a14:backgroundMark x1="75682" y1="37268" x2="75500" y2="40825"/>
                          <a14:backgroundMark x1="75500" y1="40825" x2="76349" y2="37025"/>
                          <a14:backgroundMark x1="75804" y1="37106" x2="75804" y2="37106"/>
                          <a14:backgroundMark x1="75804" y1="37106" x2="75804" y2="37106"/>
                          <a14:backgroundMark x1="76471" y1="37106" x2="76471" y2="37106"/>
                          <a14:backgroundMark x1="76471" y1="37106" x2="76592" y2="37551"/>
                          <a14:backgroundMark x1="77016" y1="37106" x2="76895" y2="37631"/>
                          <a14:backgroundMark x1="74348" y1="41754" x2="74348" y2="41754"/>
                          <a14:backgroundMark x1="77380" y1="64632" x2="77380" y2="64632"/>
                          <a14:backgroundMark x1="51910" y1="76192" x2="51910" y2="76192"/>
                          <a14:backgroundMark x1="51668" y1="76112" x2="51668" y2="76112"/>
                          <a14:backgroundMark x1="51668" y1="76273" x2="51668" y2="76273"/>
                          <a14:backgroundMark x1="52032" y1="76273" x2="52032" y2="76273"/>
                          <a14:backgroundMark x1="58399" y1="39369" x2="59066" y2="39046"/>
                          <a14:backgroundMark x1="58763" y1="39208" x2="58763" y2="39208"/>
                          <a14:backgroundMark x1="76349" y1="37268" x2="77138" y2="37348"/>
                          <a14:backgroundMark x1="36992" y1="64834" x2="38751" y2="68634"/>
                          <a14:backgroundMark x1="38751" y1="68634" x2="37538" y2="68876"/>
                          <a14:backgroundMark x1="29958" y1="63945" x2="31413" y2="64551"/>
                          <a14:backgroundMark x1="33050" y1="64551" x2="34991" y2="64390"/>
                          <a14:backgroundMark x1="33839" y1="64309" x2="34324" y2="64470"/>
                          <a14:backgroundMark x1="40570" y1="73969" x2="42389" y2="74697"/>
                          <a14:backgroundMark x1="77138" y1="62369" x2="77926" y2="629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4" t="36301" r="264" b="13512"/>
            <a:stretch/>
          </p:blipFill>
          <p:spPr>
            <a:xfrm>
              <a:off x="0" y="-12032"/>
              <a:ext cx="8110742" cy="6858000"/>
            </a:xfrm>
            <a:prstGeom prst="rect">
              <a:avLst/>
            </a:prstGeom>
          </p:spPr>
        </p:pic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991EA069-3C3C-C88E-E426-5DB67AB9C8F7}"/>
                </a:ext>
              </a:extLst>
            </p:cNvPr>
            <p:cNvSpPr/>
            <p:nvPr userDrawn="1"/>
          </p:nvSpPr>
          <p:spPr>
            <a:xfrm>
              <a:off x="2478505" y="4932948"/>
              <a:ext cx="1840832" cy="325724"/>
            </a:xfrm>
            <a:custGeom>
              <a:avLst/>
              <a:gdLst>
                <a:gd name="connsiteX0" fmla="*/ 1840832 w 1840832"/>
                <a:gd name="connsiteY0" fmla="*/ 156410 h 325724"/>
                <a:gd name="connsiteX1" fmla="*/ 1275348 w 1840832"/>
                <a:gd name="connsiteY1" fmla="*/ 276726 h 325724"/>
                <a:gd name="connsiteX2" fmla="*/ 806116 w 1840832"/>
                <a:gd name="connsiteY2" fmla="*/ 324852 h 325724"/>
                <a:gd name="connsiteX3" fmla="*/ 409074 w 1840832"/>
                <a:gd name="connsiteY3" fmla="*/ 240631 h 325724"/>
                <a:gd name="connsiteX4" fmla="*/ 0 w 1840832"/>
                <a:gd name="connsiteY4" fmla="*/ 0 h 325724"/>
                <a:gd name="connsiteX5" fmla="*/ 0 w 1840832"/>
                <a:gd name="connsiteY5" fmla="*/ 0 h 32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832" h="325724">
                  <a:moveTo>
                    <a:pt x="1840832" y="156410"/>
                  </a:moveTo>
                  <a:cubicBezTo>
                    <a:pt x="1644316" y="202531"/>
                    <a:pt x="1447801" y="248652"/>
                    <a:pt x="1275348" y="276726"/>
                  </a:cubicBezTo>
                  <a:cubicBezTo>
                    <a:pt x="1102895" y="304800"/>
                    <a:pt x="950495" y="330868"/>
                    <a:pt x="806116" y="324852"/>
                  </a:cubicBezTo>
                  <a:cubicBezTo>
                    <a:pt x="661737" y="318836"/>
                    <a:pt x="543427" y="294773"/>
                    <a:pt x="409074" y="240631"/>
                  </a:cubicBezTo>
                  <a:cubicBezTo>
                    <a:pt x="274721" y="186489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7E27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6E57DE65-949A-2A7C-078D-4C6BDE56A928}"/>
                </a:ext>
              </a:extLst>
            </p:cNvPr>
            <p:cNvSpPr/>
            <p:nvPr userDrawn="1"/>
          </p:nvSpPr>
          <p:spPr>
            <a:xfrm>
              <a:off x="2478505" y="4891275"/>
              <a:ext cx="1840832" cy="325724"/>
            </a:xfrm>
            <a:custGeom>
              <a:avLst/>
              <a:gdLst>
                <a:gd name="connsiteX0" fmla="*/ 1840832 w 1840832"/>
                <a:gd name="connsiteY0" fmla="*/ 156410 h 325724"/>
                <a:gd name="connsiteX1" fmla="*/ 1275348 w 1840832"/>
                <a:gd name="connsiteY1" fmla="*/ 276726 h 325724"/>
                <a:gd name="connsiteX2" fmla="*/ 806116 w 1840832"/>
                <a:gd name="connsiteY2" fmla="*/ 324852 h 325724"/>
                <a:gd name="connsiteX3" fmla="*/ 409074 w 1840832"/>
                <a:gd name="connsiteY3" fmla="*/ 240631 h 325724"/>
                <a:gd name="connsiteX4" fmla="*/ 0 w 1840832"/>
                <a:gd name="connsiteY4" fmla="*/ 0 h 325724"/>
                <a:gd name="connsiteX5" fmla="*/ 0 w 1840832"/>
                <a:gd name="connsiteY5" fmla="*/ 0 h 32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832" h="325724">
                  <a:moveTo>
                    <a:pt x="1840832" y="156410"/>
                  </a:moveTo>
                  <a:cubicBezTo>
                    <a:pt x="1644316" y="202531"/>
                    <a:pt x="1447801" y="248652"/>
                    <a:pt x="1275348" y="276726"/>
                  </a:cubicBezTo>
                  <a:cubicBezTo>
                    <a:pt x="1102895" y="304800"/>
                    <a:pt x="950495" y="330868"/>
                    <a:pt x="806116" y="324852"/>
                  </a:cubicBezTo>
                  <a:cubicBezTo>
                    <a:pt x="661737" y="318836"/>
                    <a:pt x="543427" y="294773"/>
                    <a:pt x="409074" y="240631"/>
                  </a:cubicBezTo>
                  <a:cubicBezTo>
                    <a:pt x="274721" y="186489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EB5E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BB046C-16CB-D5CD-6242-D55218F9A920}"/>
                </a:ext>
              </a:extLst>
            </p:cNvPr>
            <p:cNvSpPr/>
            <p:nvPr userDrawn="1"/>
          </p:nvSpPr>
          <p:spPr>
            <a:xfrm rot="20991773">
              <a:off x="3555313" y="4968668"/>
              <a:ext cx="527543" cy="193223"/>
            </a:xfrm>
            <a:prstGeom prst="rect">
              <a:avLst/>
            </a:prstGeom>
            <a:solidFill>
              <a:srgbClr val="EB5E49"/>
            </a:solidFill>
            <a:ln>
              <a:solidFill>
                <a:srgbClr val="EB5E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 descr="Une image contenant habits, personne, Visage humain, statue&#10;&#10;Le contenu généré par l’IA peut être incorrect.">
              <a:extLst>
                <a:ext uri="{FF2B5EF4-FFF2-40B4-BE49-F238E27FC236}">
                  <a16:creationId xmlns:a16="http://schemas.microsoft.com/office/drawing/2014/main" id="{ACC4F934-660B-570E-072F-ACB111F66C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75564">
              <a:off x="455059" y="2056054"/>
              <a:ext cx="4093472" cy="4876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57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- AC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038F0F-B3D3-1387-A699-3DB2B22626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BF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D647B87-7B93-51EE-62C8-8B2127E96E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80" y="5816600"/>
            <a:ext cx="2304000" cy="7751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6C1445-9D7F-3B03-0371-F11503554824}"/>
              </a:ext>
            </a:extLst>
          </p:cNvPr>
          <p:cNvSpPr/>
          <p:nvPr userDrawn="1"/>
        </p:nvSpPr>
        <p:spPr>
          <a:xfrm>
            <a:off x="9039222" y="3685966"/>
            <a:ext cx="1457329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050FE-E495-209F-275D-AB7147B450D0}"/>
              </a:ext>
            </a:extLst>
          </p:cNvPr>
          <p:cNvSpPr/>
          <p:nvPr userDrawn="1"/>
        </p:nvSpPr>
        <p:spPr>
          <a:xfrm rot="-60000">
            <a:off x="8191876" y="3143873"/>
            <a:ext cx="2537399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pic>
        <p:nvPicPr>
          <p:cNvPr id="16" name="Image 15" descr="Une image contenant dessin, dessin humoristique, illustration, art&#10;&#10;Le contenu généré par l’IA peut être incorrect.">
            <a:extLst>
              <a:ext uri="{FF2B5EF4-FFF2-40B4-BE49-F238E27FC236}">
                <a16:creationId xmlns:a16="http://schemas.microsoft.com/office/drawing/2014/main" id="{FF5E430E-E415-C709-6EDC-B0BA497DCF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34639" b="12728"/>
          <a:stretch/>
        </p:blipFill>
        <p:spPr>
          <a:xfrm>
            <a:off x="-2191" y="-15288"/>
            <a:ext cx="8086961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F22D9B-4798-FBE1-88DA-C342AB8E3C7E}"/>
              </a:ext>
            </a:extLst>
          </p:cNvPr>
          <p:cNvSpPr/>
          <p:nvPr userDrawn="1"/>
        </p:nvSpPr>
        <p:spPr>
          <a:xfrm>
            <a:off x="9039224" y="3685966"/>
            <a:ext cx="1466569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7F9A51-2EF2-91F0-419D-E208C0293BDC}"/>
              </a:ext>
            </a:extLst>
          </p:cNvPr>
          <p:cNvSpPr/>
          <p:nvPr userDrawn="1"/>
        </p:nvSpPr>
        <p:spPr>
          <a:xfrm rot="-60000">
            <a:off x="8201119" y="3143792"/>
            <a:ext cx="2528156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0C4D5C-D37D-6A8E-CEB1-E83D26007DD5}"/>
              </a:ext>
            </a:extLst>
          </p:cNvPr>
          <p:cNvSpPr/>
          <p:nvPr userDrawn="1"/>
        </p:nvSpPr>
        <p:spPr>
          <a:xfrm>
            <a:off x="9039224" y="3685966"/>
            <a:ext cx="1466569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F14B5-0833-BA1C-D6AE-CB336CD266F8}"/>
              </a:ext>
            </a:extLst>
          </p:cNvPr>
          <p:cNvSpPr/>
          <p:nvPr userDrawn="1"/>
        </p:nvSpPr>
        <p:spPr>
          <a:xfrm rot="-60000">
            <a:off x="8205878" y="3143751"/>
            <a:ext cx="2523396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3945B3-A91B-DCFE-6830-BC43CCEAC5FC}"/>
              </a:ext>
            </a:extLst>
          </p:cNvPr>
          <p:cNvSpPr/>
          <p:nvPr userDrawn="1"/>
        </p:nvSpPr>
        <p:spPr>
          <a:xfrm>
            <a:off x="7896314" y="3685966"/>
            <a:ext cx="2600237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BA156-0975-A3B7-3924-6FCC0291D089}"/>
              </a:ext>
            </a:extLst>
          </p:cNvPr>
          <p:cNvSpPr/>
          <p:nvPr userDrawn="1"/>
        </p:nvSpPr>
        <p:spPr>
          <a:xfrm rot="-60000">
            <a:off x="8210308" y="3143712"/>
            <a:ext cx="2518965" cy="54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500">
              <a:solidFill>
                <a:srgbClr val="306C48"/>
              </a:solidFill>
              <a:latin typeface="Onest Medium" pitchFamily="2" charset="0"/>
              <a:ea typeface="Roboto" panose="02000000000000000000" pitchFamily="2" charset="0"/>
            </a:endParaRP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D74DEF10-A812-C0A8-6AC2-820194B474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-60000">
            <a:off x="8205548" y="3143793"/>
            <a:ext cx="2528212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Roboto" panose="02000000000000000000" pitchFamily="2" charset="0"/>
                <a:cs typeface="+mn-cs"/>
              </a:defRPr>
            </a:lvl5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14CADE48-E09F-BE27-F469-137F4E656D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25310" y="1475488"/>
            <a:ext cx="3420000" cy="194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78BFEF98-56F2-FCE0-66B5-0E24C3B9D3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25310" y="3720940"/>
            <a:ext cx="3205241" cy="5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1pPr>
            <a:lvl2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2pPr>
            <a:lvl3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3pPr>
            <a:lvl4pPr>
              <a:defRPr lang="fr-FR" sz="3500" kern="1200" dirty="0" smtClean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4pPr>
            <a:lvl5pPr>
              <a:defRPr lang="fr-FR" sz="3500" kern="1200" dirty="0">
                <a:solidFill>
                  <a:srgbClr val="306C48"/>
                </a:solidFill>
                <a:latin typeface="Onest Medium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Titre 2</a:t>
            </a:r>
          </a:p>
        </p:txBody>
      </p:sp>
    </p:spTree>
    <p:extLst>
      <p:ext uri="{BB962C8B-B14F-4D97-AF65-F5344CB8AC3E}">
        <p14:creationId xmlns:p14="http://schemas.microsoft.com/office/powerpoint/2010/main" val="3426939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Géné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506479-63E5-B7BC-A87B-EF34D085DE3E}"/>
              </a:ext>
            </a:extLst>
          </p:cNvPr>
          <p:cNvSpPr/>
          <p:nvPr userDrawn="1"/>
        </p:nvSpPr>
        <p:spPr>
          <a:xfrm>
            <a:off x="-486" y="6502400"/>
            <a:ext cx="12192000" cy="360000"/>
          </a:xfrm>
          <a:prstGeom prst="rect">
            <a:avLst/>
          </a:prstGeom>
          <a:solidFill>
            <a:srgbClr val="C2E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B7650-5F41-1037-C53C-2B36DE333066}"/>
              </a:ext>
            </a:extLst>
          </p:cNvPr>
          <p:cNvSpPr/>
          <p:nvPr userDrawn="1"/>
        </p:nvSpPr>
        <p:spPr>
          <a:xfrm>
            <a:off x="2131" y="1"/>
            <a:ext cx="12192000" cy="1054100"/>
          </a:xfrm>
          <a:prstGeom prst="rect">
            <a:avLst/>
          </a:prstGeom>
          <a:solidFill>
            <a:srgbClr val="C2E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E55D1DA-FFAC-1123-2D99-A0016478D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522" y="6486690"/>
            <a:ext cx="1177053" cy="3960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724C4FD-31AB-8AE1-55AF-208993167F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49616" r="50548" b="23535"/>
          <a:stretch/>
        </p:blipFill>
        <p:spPr bwMode="auto">
          <a:xfrm>
            <a:off x="9772650" y="0"/>
            <a:ext cx="2401925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27274565-5501-6001-AEAA-91970EB9AD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7837" y="-699"/>
            <a:ext cx="1188000" cy="1054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6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 ExtraBold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5A640CF7-5EB2-FB80-D188-3DB1D40AC8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3188" y="6543799"/>
            <a:ext cx="2804017" cy="27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fr-FR" sz="1200" b="0" kern="1200" dirty="0">
                <a:solidFill>
                  <a:srgbClr val="306C48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Bas de page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C1D31337-AFA2-2DD4-C551-FE781EAB26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418" y="129439"/>
            <a:ext cx="8388000" cy="77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2200" b="1" kern="1200" dirty="0">
                <a:solidFill>
                  <a:srgbClr val="306C48"/>
                </a:solidFill>
                <a:latin typeface="Arial Bold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Titre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Sous-titre </a:t>
            </a:r>
          </a:p>
        </p:txBody>
      </p:sp>
    </p:spTree>
    <p:extLst>
      <p:ext uri="{BB962C8B-B14F-4D97-AF65-F5344CB8AC3E}">
        <p14:creationId xmlns:p14="http://schemas.microsoft.com/office/powerpoint/2010/main" val="2928118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Particul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ADAC41-2385-F015-9B22-CB2574E57A71}"/>
              </a:ext>
            </a:extLst>
          </p:cNvPr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FFC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8E9B8-38B4-8610-0663-0CB2AA2B57E7}"/>
              </a:ext>
            </a:extLst>
          </p:cNvPr>
          <p:cNvSpPr/>
          <p:nvPr userDrawn="1"/>
        </p:nvSpPr>
        <p:spPr>
          <a:xfrm>
            <a:off x="4519" y="3098"/>
            <a:ext cx="12192000" cy="1054100"/>
          </a:xfrm>
          <a:prstGeom prst="rect">
            <a:avLst/>
          </a:prstGeom>
          <a:solidFill>
            <a:srgbClr val="FFCE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A0499C4-F8A2-43E1-D756-3705CCFD796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49616" r="50425" b="23535"/>
          <a:stretch/>
        </p:blipFill>
        <p:spPr bwMode="auto">
          <a:xfrm>
            <a:off x="9772650" y="0"/>
            <a:ext cx="241935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rganigramme : Extraire 9">
            <a:extLst>
              <a:ext uri="{FF2B5EF4-FFF2-40B4-BE49-F238E27FC236}">
                <a16:creationId xmlns:a16="http://schemas.microsoft.com/office/drawing/2014/main" id="{639E87DB-2051-98C0-6A15-C29F2D39F8A2}"/>
              </a:ext>
            </a:extLst>
          </p:cNvPr>
          <p:cNvSpPr/>
          <p:nvPr userDrawn="1"/>
        </p:nvSpPr>
        <p:spPr>
          <a:xfrm rot="11801172">
            <a:off x="1129907" y="131693"/>
            <a:ext cx="202170" cy="700066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1" name="Organigramme : Extraire 10">
            <a:extLst>
              <a:ext uri="{FF2B5EF4-FFF2-40B4-BE49-F238E27FC236}">
                <a16:creationId xmlns:a16="http://schemas.microsoft.com/office/drawing/2014/main" id="{D7BB39BD-6CD0-36B3-E15D-4E8EA13AD55B}"/>
              </a:ext>
            </a:extLst>
          </p:cNvPr>
          <p:cNvSpPr/>
          <p:nvPr userDrawn="1"/>
        </p:nvSpPr>
        <p:spPr>
          <a:xfrm rot="13791598">
            <a:off x="1307793" y="344005"/>
            <a:ext cx="144000" cy="576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Organigramme : Extraire 11">
            <a:extLst>
              <a:ext uri="{FF2B5EF4-FFF2-40B4-BE49-F238E27FC236}">
                <a16:creationId xmlns:a16="http://schemas.microsoft.com/office/drawing/2014/main" id="{4948F163-D82C-435A-752A-B1C3A7E19E11}"/>
              </a:ext>
            </a:extLst>
          </p:cNvPr>
          <p:cNvSpPr/>
          <p:nvPr userDrawn="1"/>
        </p:nvSpPr>
        <p:spPr>
          <a:xfrm rot="15600000">
            <a:off x="1351111" y="555579"/>
            <a:ext cx="144000" cy="468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4" name="Image 13" descr="Une image contenant Police, texte, logo, Graphique&#10;&#10;Le contenu généré par l’IA peut être incorrect.">
            <a:extLst>
              <a:ext uri="{FF2B5EF4-FFF2-40B4-BE49-F238E27FC236}">
                <a16:creationId xmlns:a16="http://schemas.microsoft.com/office/drawing/2014/main" id="{080D3243-7561-9AC1-7111-4C50A0C7A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50" y="6471911"/>
            <a:ext cx="1177053" cy="396000"/>
          </a:xfrm>
          <a:prstGeom prst="rect">
            <a:avLst/>
          </a:prstGeom>
        </p:spPr>
      </p:pic>
      <p:sp>
        <p:nvSpPr>
          <p:cNvPr id="16" name="Espace réservé du texte 17">
            <a:extLst>
              <a:ext uri="{FF2B5EF4-FFF2-40B4-BE49-F238E27FC236}">
                <a16:creationId xmlns:a16="http://schemas.microsoft.com/office/drawing/2014/main" id="{F26F2D32-9FCE-2D6C-AA75-DAE249F46C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7837" y="-699"/>
            <a:ext cx="1188000" cy="1054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6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 ExtraBold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700345B6-9A40-A338-89C6-91E844C6EA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418" y="129439"/>
            <a:ext cx="8388000" cy="77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2200" b="1" kern="1200" dirty="0">
                <a:solidFill>
                  <a:schemeClr val="bg1"/>
                </a:solidFill>
                <a:latin typeface="Arial Bold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Titre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Sous-titre </a:t>
            </a:r>
          </a:p>
        </p:txBody>
      </p:sp>
      <p:sp>
        <p:nvSpPr>
          <p:cNvPr id="19" name="Espace réservé du texte 20">
            <a:extLst>
              <a:ext uri="{FF2B5EF4-FFF2-40B4-BE49-F238E27FC236}">
                <a16:creationId xmlns:a16="http://schemas.microsoft.com/office/drawing/2014/main" id="{7095F494-92B7-7D22-68A1-9580E5D59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3188" y="6543799"/>
            <a:ext cx="2804017" cy="27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fr-FR" sz="1200" b="0" kern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Bas de page</a:t>
            </a:r>
          </a:p>
        </p:txBody>
      </p:sp>
    </p:spTree>
    <p:extLst>
      <p:ext uri="{BB962C8B-B14F-4D97-AF65-F5344CB8AC3E}">
        <p14:creationId xmlns:p14="http://schemas.microsoft.com/office/powerpoint/2010/main" val="1557367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gricul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575A4-84CB-DE75-82A6-649E694B83C5}"/>
              </a:ext>
            </a:extLst>
          </p:cNvPr>
          <p:cNvSpPr/>
          <p:nvPr userDrawn="1"/>
        </p:nvSpPr>
        <p:spPr>
          <a:xfrm>
            <a:off x="-486" y="6498000"/>
            <a:ext cx="12192000" cy="360000"/>
          </a:xfrm>
          <a:prstGeom prst="rect">
            <a:avLst/>
          </a:prstGeom>
          <a:solidFill>
            <a:srgbClr val="ADC0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5DE7F-9B52-0B8F-AB80-D379D8D38B0A}"/>
              </a:ext>
            </a:extLst>
          </p:cNvPr>
          <p:cNvSpPr/>
          <p:nvPr userDrawn="1"/>
        </p:nvSpPr>
        <p:spPr>
          <a:xfrm>
            <a:off x="5323" y="0"/>
            <a:ext cx="12192000" cy="1054100"/>
          </a:xfrm>
          <a:prstGeom prst="rect">
            <a:avLst/>
          </a:prstGeom>
          <a:solidFill>
            <a:srgbClr val="ADC0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0F1F4C0-00E6-D5E6-27FF-BFBFE60BD7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49616" r="50429" b="23535"/>
          <a:stretch/>
        </p:blipFill>
        <p:spPr bwMode="auto">
          <a:xfrm>
            <a:off x="9772650" y="0"/>
            <a:ext cx="241886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rganigramme : Extraire 11">
            <a:extLst>
              <a:ext uri="{FF2B5EF4-FFF2-40B4-BE49-F238E27FC236}">
                <a16:creationId xmlns:a16="http://schemas.microsoft.com/office/drawing/2014/main" id="{8F4B0039-BD72-F562-AA18-DCDD52AF2F5B}"/>
              </a:ext>
            </a:extLst>
          </p:cNvPr>
          <p:cNvSpPr/>
          <p:nvPr userDrawn="1"/>
        </p:nvSpPr>
        <p:spPr>
          <a:xfrm rot="11801172">
            <a:off x="1129907" y="131693"/>
            <a:ext cx="202170" cy="700066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Organigramme : Extraire 12">
            <a:extLst>
              <a:ext uri="{FF2B5EF4-FFF2-40B4-BE49-F238E27FC236}">
                <a16:creationId xmlns:a16="http://schemas.microsoft.com/office/drawing/2014/main" id="{5AB6A1BB-DF49-6F7B-46E9-0925DA2F0007}"/>
              </a:ext>
            </a:extLst>
          </p:cNvPr>
          <p:cNvSpPr/>
          <p:nvPr userDrawn="1"/>
        </p:nvSpPr>
        <p:spPr>
          <a:xfrm rot="13791598">
            <a:off x="1307793" y="344005"/>
            <a:ext cx="144000" cy="576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Organigramme : Extraire 13">
            <a:extLst>
              <a:ext uri="{FF2B5EF4-FFF2-40B4-BE49-F238E27FC236}">
                <a16:creationId xmlns:a16="http://schemas.microsoft.com/office/drawing/2014/main" id="{47C0A322-BDB5-1511-EE2F-DCEDF5DD390B}"/>
              </a:ext>
            </a:extLst>
          </p:cNvPr>
          <p:cNvSpPr/>
          <p:nvPr userDrawn="1"/>
        </p:nvSpPr>
        <p:spPr>
          <a:xfrm rot="15600000">
            <a:off x="1351111" y="555579"/>
            <a:ext cx="144000" cy="468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5" name="Image 14" descr="Une image contenant Police, texte, logo, Graphique&#10;&#10;Le contenu généré par l’IA peut être incorrect.">
            <a:extLst>
              <a:ext uri="{FF2B5EF4-FFF2-40B4-BE49-F238E27FC236}">
                <a16:creationId xmlns:a16="http://schemas.microsoft.com/office/drawing/2014/main" id="{07698EDC-118B-8115-2EA9-B812B21C6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50" y="6471911"/>
            <a:ext cx="1177053" cy="396000"/>
          </a:xfrm>
          <a:prstGeom prst="rect">
            <a:avLst/>
          </a:prstGeom>
        </p:spPr>
      </p:pic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6B05DCC6-0BDE-C79E-DDA0-F5858592F9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7837" y="-699"/>
            <a:ext cx="1188000" cy="1054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6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 ExtraBold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885B33E-4B72-2C5E-D378-862BC85BC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418" y="129439"/>
            <a:ext cx="8388000" cy="77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2200" b="1" kern="1200" dirty="0">
                <a:solidFill>
                  <a:schemeClr val="bg1"/>
                </a:solidFill>
                <a:latin typeface="Arial Bold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Titre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Sous-titre 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2400F97B-30E8-22E3-F560-F50C7F878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3188" y="6543799"/>
            <a:ext cx="2804017" cy="27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fr-FR" sz="1200" b="0" kern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Bas de page</a:t>
            </a:r>
          </a:p>
        </p:txBody>
      </p:sp>
    </p:spTree>
    <p:extLst>
      <p:ext uri="{BB962C8B-B14F-4D97-AF65-F5344CB8AC3E}">
        <p14:creationId xmlns:p14="http://schemas.microsoft.com/office/powerpoint/2010/main" val="389948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Titre DUO colo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DB6E9A-A97C-0025-FE0C-952CA6775A8F}"/>
              </a:ext>
            </a:extLst>
          </p:cNvPr>
          <p:cNvSpPr/>
          <p:nvPr userDrawn="1"/>
        </p:nvSpPr>
        <p:spPr>
          <a:xfrm>
            <a:off x="6247334" y="0"/>
            <a:ext cx="59421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7827ED-57A4-3A8F-DB01-C6383FBF8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270" y="1010317"/>
            <a:ext cx="5870064" cy="30181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5900" spc="-100" baseline="0">
                <a:solidFill>
                  <a:srgbClr val="A8F7A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7524A249-33D2-00D9-2ACA-059FD36042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677" y="1010317"/>
            <a:ext cx="5568712" cy="3018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774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AC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EF556F-5FC6-9F37-3FDD-70344C7ED81E}"/>
              </a:ext>
            </a:extLst>
          </p:cNvPr>
          <p:cNvSpPr/>
          <p:nvPr userDrawn="1"/>
        </p:nvSpPr>
        <p:spPr>
          <a:xfrm>
            <a:off x="754" y="6498000"/>
            <a:ext cx="12192000" cy="360000"/>
          </a:xfrm>
          <a:prstGeom prst="rect">
            <a:avLst/>
          </a:prstGeom>
          <a:solidFill>
            <a:srgbClr val="95BF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E8B24-104E-4659-AC81-511054C7D9F2}"/>
              </a:ext>
            </a:extLst>
          </p:cNvPr>
          <p:cNvSpPr/>
          <p:nvPr userDrawn="1"/>
        </p:nvSpPr>
        <p:spPr>
          <a:xfrm>
            <a:off x="-1056" y="0"/>
            <a:ext cx="12192000" cy="1054100"/>
          </a:xfrm>
          <a:prstGeom prst="rect">
            <a:avLst/>
          </a:prstGeom>
          <a:solidFill>
            <a:srgbClr val="95BF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C540340-49EA-0B1F-DC79-00BEB0A055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38877" r="37898" b="23535"/>
          <a:stretch/>
        </p:blipFill>
        <p:spPr bwMode="auto">
          <a:xfrm>
            <a:off x="9772650" y="-1016000"/>
            <a:ext cx="419735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rganigramme : Extraire 11">
            <a:extLst>
              <a:ext uri="{FF2B5EF4-FFF2-40B4-BE49-F238E27FC236}">
                <a16:creationId xmlns:a16="http://schemas.microsoft.com/office/drawing/2014/main" id="{C17119BE-4F8A-1082-7261-67CE7963B068}"/>
              </a:ext>
            </a:extLst>
          </p:cNvPr>
          <p:cNvSpPr/>
          <p:nvPr userDrawn="1"/>
        </p:nvSpPr>
        <p:spPr>
          <a:xfrm rot="11801172">
            <a:off x="1129907" y="131693"/>
            <a:ext cx="202170" cy="700066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Organigramme : Extraire 12">
            <a:extLst>
              <a:ext uri="{FF2B5EF4-FFF2-40B4-BE49-F238E27FC236}">
                <a16:creationId xmlns:a16="http://schemas.microsoft.com/office/drawing/2014/main" id="{0429F04C-D838-3D13-5A29-AB605ED73ED7}"/>
              </a:ext>
            </a:extLst>
          </p:cNvPr>
          <p:cNvSpPr/>
          <p:nvPr userDrawn="1"/>
        </p:nvSpPr>
        <p:spPr>
          <a:xfrm rot="13791598">
            <a:off x="1307793" y="344005"/>
            <a:ext cx="144000" cy="576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Organigramme : Extraire 13">
            <a:extLst>
              <a:ext uri="{FF2B5EF4-FFF2-40B4-BE49-F238E27FC236}">
                <a16:creationId xmlns:a16="http://schemas.microsoft.com/office/drawing/2014/main" id="{82B445A1-E8E1-0C8B-D39B-627837D9DDEE}"/>
              </a:ext>
            </a:extLst>
          </p:cNvPr>
          <p:cNvSpPr/>
          <p:nvPr userDrawn="1"/>
        </p:nvSpPr>
        <p:spPr>
          <a:xfrm rot="15600000">
            <a:off x="1351111" y="555579"/>
            <a:ext cx="144000" cy="468000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5" name="Image 14" descr="Une image contenant Police, texte, logo, Graphique&#10;&#10;Le contenu généré par l’IA peut être incorrect.">
            <a:extLst>
              <a:ext uri="{FF2B5EF4-FFF2-40B4-BE49-F238E27FC236}">
                <a16:creationId xmlns:a16="http://schemas.microsoft.com/office/drawing/2014/main" id="{96301FF1-B944-8C1A-4FCD-9DBB8A5D1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50" y="6471911"/>
            <a:ext cx="1177053" cy="396000"/>
          </a:xfrm>
          <a:prstGeom prst="rect">
            <a:avLst/>
          </a:prstGeom>
        </p:spPr>
      </p:pic>
      <p:sp>
        <p:nvSpPr>
          <p:cNvPr id="18" name="Espace réservé du texte 20">
            <a:extLst>
              <a:ext uri="{FF2B5EF4-FFF2-40B4-BE49-F238E27FC236}">
                <a16:creationId xmlns:a16="http://schemas.microsoft.com/office/drawing/2014/main" id="{1EC184AE-0170-53BA-5A27-B8D694877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418" y="129439"/>
            <a:ext cx="8388000" cy="77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2200" b="1" kern="1200" dirty="0">
                <a:solidFill>
                  <a:schemeClr val="bg1"/>
                </a:solidFill>
                <a:latin typeface="Arial Bold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Titre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Sous-titre 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74656C7E-819F-3C34-79E8-4FF3807363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7837" y="-699"/>
            <a:ext cx="1188000" cy="1054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buNone/>
              <a:defRPr lang="fr-FR" sz="6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 ExtraBold" pitchFamily="2" charset="0"/>
                <a:ea typeface="+mn-ea"/>
                <a:cs typeface="+mn-cs"/>
              </a:defRPr>
            </a:lvl1pPr>
            <a:lvl2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2pPr>
            <a:lvl3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3pPr>
            <a:lvl4pPr marL="0" algn="ctr" defTabSz="914400" rtl="0" eaLnBrk="1" latinLnBrk="0" hangingPunct="1">
              <a:defRPr lang="fr-FR" sz="12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4pPr>
            <a:lvl5pPr marL="0" algn="ctr" defTabSz="914400" rtl="0" eaLnBrk="1" latinLnBrk="0" hangingPunct="1">
              <a:defRPr lang="fr-FR" sz="12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st" panose="020F05020202040302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1.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B78F034-3307-8D88-0DEC-E59D2E254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3188" y="6543799"/>
            <a:ext cx="2804017" cy="27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fr-FR" sz="1200" b="0" kern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/>
              <a:t>Bas de page</a:t>
            </a:r>
          </a:p>
        </p:txBody>
      </p:sp>
    </p:spTree>
    <p:extLst>
      <p:ext uri="{BB962C8B-B14F-4D97-AF65-F5344CB8AC3E}">
        <p14:creationId xmlns:p14="http://schemas.microsoft.com/office/powerpoint/2010/main" val="307789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8-Titre DUO colo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7827ED-57A4-3A8F-DB01-C6383FBF8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41" y="287164"/>
            <a:ext cx="11600048" cy="66309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defRPr sz="3500" spc="-100" baseline="0">
                <a:solidFill>
                  <a:srgbClr val="A8F7A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7524A249-33D2-00D9-2ACA-059FD36042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341" y="1401042"/>
            <a:ext cx="11600048" cy="54569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DEFDB8-F769-4885-B605-2E585E93F22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59341" y="950259"/>
            <a:ext cx="11600048" cy="450783"/>
          </a:xfrm>
        </p:spPr>
        <p:txBody>
          <a:bodyPr anchor="t">
            <a:no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Titre avec medi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5063" y="961053"/>
            <a:ext cx="3899373" cy="493589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9383" y="961053"/>
            <a:ext cx="7645680" cy="858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8F7A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0B82926-9C26-D4D8-651A-D4051311A8B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49383" y="1821671"/>
            <a:ext cx="6855032" cy="450783"/>
          </a:xfrm>
        </p:spPr>
        <p:txBody>
          <a:bodyPr anchor="t">
            <a:no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9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bis-Titre avec media #1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58" y="1374574"/>
            <a:ext cx="11331221" cy="443066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03058" y="369938"/>
            <a:ext cx="11331220" cy="1004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8F7A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0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13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r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B80AB70F-A720-FF9E-3F4B-9C5A046405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6843" y="2139496"/>
            <a:ext cx="4678314" cy="25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AD8C8012-CCF0-BB86-471A-C4DE3AA07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970" y="6116529"/>
            <a:ext cx="1047234" cy="5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1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1-Titre et sous titre #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764" y="844395"/>
            <a:ext cx="11149096" cy="238642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8000" b="1" i="0" spc="-100" baseline="0">
                <a:solidFill>
                  <a:srgbClr val="0A6E46"/>
                </a:solidFill>
                <a:latin typeface="Avenir Next LT Pro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452B176-42A4-D8C8-4130-1AAC0CFE9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474" y="3230824"/>
            <a:ext cx="11149095" cy="1108939"/>
          </a:xfrm>
        </p:spPr>
        <p:txBody>
          <a:bodyPr>
            <a:noAutofit/>
          </a:bodyPr>
          <a:lstStyle>
            <a:lvl1pPr marL="0" indent="0">
              <a:buNone/>
              <a:defRPr sz="6000" b="1" i="0">
                <a:solidFill>
                  <a:srgbClr val="34D17A"/>
                </a:solidFill>
                <a:latin typeface="Avenir Next LT Pro" panose="020B0504020202020204" pitchFamily="34" charset="77"/>
              </a:defRPr>
            </a:lvl1pPr>
            <a:lvl4pPr marL="1417320" indent="0">
              <a:buNone/>
              <a:defRPr/>
            </a:lvl4pPr>
            <a:lvl5pPr marL="1874520" indent="0">
              <a:buNone/>
              <a:defRPr/>
            </a:lvl5pPr>
          </a:lstStyle>
          <a:p>
            <a:pPr lvl="0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A84299A-53BF-CD75-7806-47127F5230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02769" y="5273458"/>
            <a:ext cx="384479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6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918" y="974165"/>
            <a:ext cx="11680464" cy="50829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Espace réservé du titre 8">
            <a:extLst>
              <a:ext uri="{FF2B5EF4-FFF2-40B4-BE49-F238E27FC236}">
                <a16:creationId xmlns:a16="http://schemas.microsoft.com/office/drawing/2014/main" id="{A9719E08-0466-AC65-5338-1312F54A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229310"/>
            <a:ext cx="10515600" cy="95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FR"/>
          </a:p>
        </p:txBody>
      </p:sp>
      <p:pic>
        <p:nvPicPr>
          <p:cNvPr id="2" name="Image 1" descr="Une image contenant Police, texte, Graphique, logo&#10;&#10;Description générée automatiquement">
            <a:extLst>
              <a:ext uri="{FF2B5EF4-FFF2-40B4-BE49-F238E27FC236}">
                <a16:creationId xmlns:a16="http://schemas.microsoft.com/office/drawing/2014/main" id="{0D8534E7-88A1-9D48-0337-EDA8998A40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13970" y="6116529"/>
            <a:ext cx="1047234" cy="5773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93" r:id="rId2"/>
    <p:sldLayoutId id="2147483898" r:id="rId3"/>
    <p:sldLayoutId id="2147483875" r:id="rId4"/>
    <p:sldLayoutId id="2147483897" r:id="rId5"/>
    <p:sldLayoutId id="2147483853" r:id="rId6"/>
    <p:sldLayoutId id="2147483895" r:id="rId7"/>
    <p:sldLayoutId id="2147483899" r:id="rId8"/>
    <p:sldLayoutId id="2147483900" r:id="rId9"/>
    <p:sldLayoutId id="2147483901" r:id="rId10"/>
    <p:sldLayoutId id="21474839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0" kern="1200" spc="-60" baseline="0">
          <a:solidFill>
            <a:srgbClr val="FFFFFF"/>
          </a:solidFill>
          <a:latin typeface="Avenir Next LT Pro Demi" panose="020B06040202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rgbClr val="A8F7A1"/>
        </a:buClr>
        <a:buSzPct val="100000"/>
        <a:buFont typeface="Wingdings" panose="05000000000000000000" pitchFamily="2" charset="2"/>
        <a:buChar char="§"/>
        <a:defRPr sz="2000" b="1" kern="1200">
          <a:solidFill>
            <a:schemeClr val="bg1"/>
          </a:solidFill>
          <a:latin typeface="Avenir Next LT Pro Demi" panose="020B0704020202020204" pitchFamily="34" charset="0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rgbClr val="A8F7A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Avenir Next LT Pro Demi" panose="020B0704020202020204" pitchFamily="34" charset="0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rgbClr val="A8F7A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Avenir Next LT Pro Demi" panose="020B0704020202020204" pitchFamily="34" charset="0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rgbClr val="A8F7A1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Avenir Next LT Pro Demi" panose="020B0704020202020204" pitchFamily="34" charset="0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rgbClr val="A8F7A1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Avenir Next LT Pro Demi" panose="020B07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26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3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6_68D23D0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microsoft.com/office/2018/10/relationships/comments" Target="../comments/modernComment_7FFFFFFC_15E4C8A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orms.office.com/e/x3TPmdtTn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7FFFFFF9_B9984EA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2E6E6-E520-C1E9-0C28-AFE144779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50" y="0"/>
            <a:ext cx="11149096" cy="2386429"/>
          </a:xfrm>
        </p:spPr>
        <p:txBody>
          <a:bodyPr/>
          <a:lstStyle/>
          <a:p>
            <a:r>
              <a:rPr lang="fr-FR" sz="6000" dirty="0"/>
              <a:t>POC Training BOT </a:t>
            </a:r>
            <a:r>
              <a:rPr lang="fr-FR" sz="4000" dirty="0"/>
              <a:t>avec l’ Intelligence Artificielle (IA)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CC347-97DC-EE7D-227D-9EF589E40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83" y="2600154"/>
            <a:ext cx="11149095" cy="1108939"/>
          </a:xfrm>
        </p:spPr>
        <p:txBody>
          <a:bodyPr/>
          <a:lstStyle/>
          <a:p>
            <a:r>
              <a:rPr lang="fr-FR" sz="3600" i="1" dirty="0"/>
              <a:t>Pilote nouvelle offre santé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E5E602-A3EA-96C1-E8AC-937D700D3F87}"/>
              </a:ext>
            </a:extLst>
          </p:cNvPr>
          <p:cNvSpPr txBox="1"/>
          <p:nvPr/>
        </p:nvSpPr>
        <p:spPr>
          <a:xfrm>
            <a:off x="402350" y="3709093"/>
            <a:ext cx="9884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2800" b="0" i="1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604020202020204" pitchFamily="34" charset="0"/>
                <a:ea typeface="+mn-ea"/>
                <a:cs typeface="+mn-cs"/>
              </a:rPr>
              <a:t>Simulateur d’entretiens commerciaux pour aider les conseillers à tester leurs connaissances sur la nouvelle offre Santé</a:t>
            </a:r>
            <a:endParaRPr lang="fr-FR" sz="2800" i="1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59C44B-BF5B-6583-1AD9-D5C8935CB447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128905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9D8DD-4117-83AC-C631-A4673F0AE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41899837-492D-A19D-8624-AC70FB8853C6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4766DB8-48C6-BFFD-C908-CA08A727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517"/>
            <a:ext cx="12192000" cy="58969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5C859-A9DD-831F-B1BA-37EEB92BF0A6}"/>
              </a:ext>
            </a:extLst>
          </p:cNvPr>
          <p:cNvSpPr/>
          <p:nvPr/>
        </p:nvSpPr>
        <p:spPr>
          <a:xfrm>
            <a:off x="660903" y="1566250"/>
            <a:ext cx="3041964" cy="80575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246A65-D271-2684-306B-4AA28ABD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78" y="4291343"/>
            <a:ext cx="389299" cy="3892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10D83E-D85C-F8F8-8DC5-CA365A364C96}"/>
              </a:ext>
            </a:extLst>
          </p:cNvPr>
          <p:cNvSpPr/>
          <p:nvPr/>
        </p:nvSpPr>
        <p:spPr>
          <a:xfrm>
            <a:off x="561975" y="800627"/>
            <a:ext cx="3140892" cy="65443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4A5726-CC0A-C2A5-EFFB-958ED20E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18" y="1247064"/>
            <a:ext cx="289557" cy="34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1470C1-4B64-43CE-C0D9-31DA2C2CE82A}"/>
              </a:ext>
            </a:extLst>
          </p:cNvPr>
          <p:cNvSpPr/>
          <p:nvPr/>
        </p:nvSpPr>
        <p:spPr>
          <a:xfrm>
            <a:off x="484434" y="5618433"/>
            <a:ext cx="3140892" cy="65443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A50A83C-EE53-0211-C262-ABE564ED35BA}"/>
              </a:ext>
            </a:extLst>
          </p:cNvPr>
          <p:cNvSpPr txBox="1"/>
          <p:nvPr/>
        </p:nvSpPr>
        <p:spPr>
          <a:xfrm>
            <a:off x="4158830" y="5811205"/>
            <a:ext cx="5251765" cy="461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Il n’y a pas de bouton « démarrer », lancez la simulation en maintenant la touche ESPACE et parlez</a:t>
            </a:r>
          </a:p>
        </p:txBody>
      </p:sp>
    </p:spTree>
    <p:extLst>
      <p:ext uri="{BB962C8B-B14F-4D97-AF65-F5344CB8AC3E}">
        <p14:creationId xmlns:p14="http://schemas.microsoft.com/office/powerpoint/2010/main" val="388992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CD7995F-E767-3847-D039-F7A89272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5" y="628649"/>
            <a:ext cx="8853327" cy="5400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86D6D9-0F56-A41F-292B-FE180FFF15E6}"/>
              </a:ext>
            </a:extLst>
          </p:cNvPr>
          <p:cNvSpPr txBox="1"/>
          <p:nvPr/>
        </p:nvSpPr>
        <p:spPr>
          <a:xfrm>
            <a:off x="9090043" y="2028825"/>
            <a:ext cx="3127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Bon à savoir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Accès aux grilles d'observation </a:t>
            </a:r>
          </a:p>
          <a:p>
            <a:r>
              <a:rPr lang="fr-FR" sz="1200" dirty="0"/>
              <a:t>pendant 3 mois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Suppression automatique des grilles après 3 mois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Possibilité pour les collaborateurs de l’enregistré sur leurs postes de travail  </a:t>
            </a:r>
          </a:p>
          <a:p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2DF127-3ECC-FE1A-07D2-447959DF3B45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355117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3F7EB-41A5-27AC-4E79-E7D055C7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Annexes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DFA5B8-1ADC-4926-8489-358CD2096DBE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359712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38B96BE-CAFA-09F1-42AA-46FF16E1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54" y="0"/>
            <a:ext cx="11331220" cy="1004636"/>
          </a:xfrm>
        </p:spPr>
        <p:txBody>
          <a:bodyPr/>
          <a:lstStyle/>
          <a:p>
            <a:r>
              <a:rPr lang="fr-FR"/>
              <a:t>Solution proposée : Présentation</a:t>
            </a:r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E2BB37-3F7A-1D7A-01BE-F34714DE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32" y="1004636"/>
            <a:ext cx="6575652" cy="55067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92FA8DE-9868-A00B-7247-73E4B066A943}"/>
              </a:ext>
            </a:extLst>
          </p:cNvPr>
          <p:cNvSpPr txBox="1"/>
          <p:nvPr/>
        </p:nvSpPr>
        <p:spPr>
          <a:xfrm>
            <a:off x="9204640" y="6511406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2725723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1C91038-A802-B8E7-FAE8-E11B9E75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12413"/>
            <a:ext cx="7645680" cy="858416"/>
          </a:xfrm>
        </p:spPr>
        <p:txBody>
          <a:bodyPr/>
          <a:lstStyle/>
          <a:p>
            <a:r>
              <a:rPr lang="fr-FR"/>
              <a:t>Solution proposée	 (2)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3DA67F-FECA-2172-85B2-8236F4E1E1D4}"/>
              </a:ext>
            </a:extLst>
          </p:cNvPr>
          <p:cNvSpPr txBox="1"/>
          <p:nvPr/>
        </p:nvSpPr>
        <p:spPr>
          <a:xfrm>
            <a:off x="249383" y="1270829"/>
            <a:ext cx="81630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Après la sélection d’un profil client dans une liste déroulante , l’application fonctionne selon :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2 modes de génération de questions :</a:t>
            </a:r>
          </a:p>
          <a:p>
            <a:endParaRPr lang="fr-FR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Mode RDV : il s’agit d’un mode de conversation « réel» , càd , les messages du client sont rédigés en direct.</a:t>
            </a:r>
          </a:p>
          <a:p>
            <a:pPr lvl="2"/>
            <a:endParaRPr lang="fr-FR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Mode entrainement : une liste de question est définie au préalable et est utilisée.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2 modes de communication : </a:t>
            </a:r>
            <a:r>
              <a:rPr lang="fr-FR" b="1">
                <a:solidFill>
                  <a:schemeClr val="bg1"/>
                </a:solidFill>
              </a:rPr>
              <a:t>dans les deux cas les conversations sont affichées à l’écran au fur et à mesure , sous format d’un Chat 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Textuel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chemeClr val="bg1"/>
                </a:solidFill>
              </a:rPr>
              <a:t>Vocal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>
              <a:solidFill>
                <a:schemeClr val="bg1"/>
              </a:solidFill>
            </a:endParaRPr>
          </a:p>
          <a:p>
            <a:r>
              <a:rPr lang="fr-FR">
                <a:solidFill>
                  <a:schemeClr val="bg1"/>
                </a:solidFill>
              </a:rPr>
              <a:t>Les conversations et les évaluations peuvent être sauvegarder à la fin de la session.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2355AD-E451-5DD8-FEC0-D81888818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976" y="448989"/>
            <a:ext cx="2866928" cy="5640915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D7A0607-DC15-E40B-68C9-F9F4B83BEAAB}"/>
              </a:ext>
            </a:extLst>
          </p:cNvPr>
          <p:cNvSpPr txBox="1"/>
          <p:nvPr/>
        </p:nvSpPr>
        <p:spPr>
          <a:xfrm>
            <a:off x="9023665" y="6437586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280774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1C91038-A802-B8E7-FAE8-E11B9E75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3" y="412413"/>
            <a:ext cx="7645680" cy="858416"/>
          </a:xfrm>
        </p:spPr>
        <p:txBody>
          <a:bodyPr/>
          <a:lstStyle/>
          <a:p>
            <a:r>
              <a:rPr lang="fr-FR"/>
              <a:t>Solution proposée	 (3) – Profils client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3DA67F-FECA-2172-85B2-8236F4E1E1D4}"/>
              </a:ext>
            </a:extLst>
          </p:cNvPr>
          <p:cNvSpPr txBox="1"/>
          <p:nvPr/>
        </p:nvSpPr>
        <p:spPr>
          <a:xfrm>
            <a:off x="249383" y="1270829"/>
            <a:ext cx="81630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Constitution des profils client</a:t>
            </a:r>
            <a:endParaRPr lang="fr-FR">
              <a:solidFill>
                <a:schemeClr val="bg1"/>
              </a:solidFill>
            </a:endParaRPr>
          </a:p>
          <a:p>
            <a:r>
              <a:rPr lang="fr-FR" sz="1600">
                <a:solidFill>
                  <a:schemeClr val="bg1"/>
                </a:solidFill>
              </a:rPr>
              <a:t>Nous partons de l’exercice des jeux de cartes </a:t>
            </a:r>
            <a:r>
              <a:rPr lang="fr-FR" sz="1400">
                <a:solidFill>
                  <a:schemeClr val="bg1"/>
                </a:solidFill>
              </a:rPr>
              <a:t>(de la formation en présentielle) </a:t>
            </a:r>
            <a:r>
              <a:rPr lang="fr-FR" sz="1600">
                <a:solidFill>
                  <a:schemeClr val="bg1"/>
                </a:solidFill>
              </a:rPr>
              <a:t>que les commerciaux ont déjà découvert lors de leur formation.</a:t>
            </a:r>
          </a:p>
          <a:p>
            <a:r>
              <a:rPr lang="fr-FR" sz="1600">
                <a:solidFill>
                  <a:schemeClr val="bg1"/>
                </a:solidFill>
              </a:rPr>
              <a:t>Le jeu est constitué de :</a:t>
            </a:r>
          </a:p>
          <a:p>
            <a:endParaRPr lang="fr-FR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 3 profils :</a:t>
            </a:r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Particulier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Agriculteur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ACPS</a:t>
            </a:r>
          </a:p>
          <a:p>
            <a:pPr lvl="1"/>
            <a:endParaRPr lang="fr-FR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 Chaque profil comprend :</a:t>
            </a:r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8 persona (exemple : Thomas, 19 ans, étudiant en alternance dans le secteur de la restauration – rural)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15 caractéristiques (exemple : Mes revenus risquent de diminuer)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bg1"/>
                </a:solidFill>
              </a:rPr>
              <a:t>20 objections (exemple : C’est trop cher)</a:t>
            </a:r>
          </a:p>
          <a:p>
            <a:pPr lvl="1"/>
            <a:endParaRPr lang="fr-FR" sz="16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bg1"/>
                </a:solidFill>
              </a:rPr>
              <a:t> 8 aléas possibles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sz="1600">
                <a:solidFill>
                  <a:schemeClr val="bg1"/>
                </a:solidFill>
              </a:rPr>
              <a:t>(exemple : Le client est très pressé et ne dispose que de 5 minutes à consacrer au conseiller)</a:t>
            </a:r>
          </a:p>
          <a:p>
            <a:endParaRPr lang="fr-FR" sz="1600">
              <a:solidFill>
                <a:schemeClr val="bg1"/>
              </a:solidFill>
            </a:endParaRPr>
          </a:p>
          <a:p>
            <a:r>
              <a:rPr lang="fr-FR" sz="1600">
                <a:solidFill>
                  <a:schemeClr val="bg1"/>
                </a:solidFill>
              </a:rPr>
              <a:t>Lorsqu’on choisit un profil, 1 persona, 3 caractéristiques et 3 objections sont tirés au hasard pour constituer le client représenté par le bot.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2355AD-E451-5DD8-FEC0-D81888818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976" y="448989"/>
            <a:ext cx="2866928" cy="5640915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84F7575-868B-FE7A-A861-804484A5EA1C}"/>
              </a:ext>
            </a:extLst>
          </p:cNvPr>
          <p:cNvSpPr txBox="1"/>
          <p:nvPr/>
        </p:nvSpPr>
        <p:spPr>
          <a:xfrm>
            <a:off x="9118915" y="6518419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143041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28E14885-4A52-CF92-5712-C0FB3FB776C7}"/>
              </a:ext>
            </a:extLst>
          </p:cNvPr>
          <p:cNvSpPr/>
          <p:nvPr/>
        </p:nvSpPr>
        <p:spPr>
          <a:xfrm>
            <a:off x="403058" y="1150144"/>
            <a:ext cx="10896600" cy="5460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238BB3-D49D-505B-6BC3-D3683C04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86" y="217263"/>
            <a:ext cx="11331220" cy="1004636"/>
          </a:xfrm>
        </p:spPr>
        <p:txBody>
          <a:bodyPr/>
          <a:lstStyle/>
          <a:p>
            <a:r>
              <a:rPr lang="fr-FR"/>
              <a:t>Schéma conversationnel</a:t>
            </a:r>
          </a:p>
        </p:txBody>
      </p:sp>
      <p:pic>
        <p:nvPicPr>
          <p:cNvPr id="2" name="Graphique 1" descr="Robot contour">
            <a:extLst>
              <a:ext uri="{FF2B5EF4-FFF2-40B4-BE49-F238E27FC236}">
                <a16:creationId xmlns:a16="http://schemas.microsoft.com/office/drawing/2014/main" id="{59018033-1847-A2CB-C3C3-C969A8A70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4028" y="2485875"/>
            <a:ext cx="2762250" cy="3810000"/>
          </a:xfrm>
          <a:prstGeom prst="rect">
            <a:avLst/>
          </a:prstGeom>
        </p:spPr>
      </p:pic>
      <p:pic>
        <p:nvPicPr>
          <p:cNvPr id="4" name="Graphique 3" descr="Employé de bureau avec un remplissage uni">
            <a:extLst>
              <a:ext uri="{FF2B5EF4-FFF2-40B4-BE49-F238E27FC236}">
                <a16:creationId xmlns:a16="http://schemas.microsoft.com/office/drawing/2014/main" id="{2BD23708-1432-06B6-6E39-E67461F4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052" y="2857499"/>
            <a:ext cx="2486025" cy="3324225"/>
          </a:xfrm>
          <a:prstGeom prst="rect">
            <a:avLst/>
          </a:prstGeom>
        </p:spPr>
      </p:pic>
      <p:pic>
        <p:nvPicPr>
          <p:cNvPr id="5" name="Graphique 4" descr="Terminal Cmd contour">
            <a:extLst>
              <a:ext uri="{FF2B5EF4-FFF2-40B4-BE49-F238E27FC236}">
                <a16:creationId xmlns:a16="http://schemas.microsoft.com/office/drawing/2014/main" id="{4DBC90C7-40D0-8FD8-3DB3-F086A7243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1952" y="1487091"/>
            <a:ext cx="764112" cy="857249"/>
          </a:xfrm>
          <a:prstGeom prst="rect">
            <a:avLst/>
          </a:prstGeom>
        </p:spPr>
      </p:pic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CF881EF9-5CC7-227D-16CD-FCB99D7F9BD9}"/>
              </a:ext>
            </a:extLst>
          </p:cNvPr>
          <p:cNvSpPr/>
          <p:nvPr/>
        </p:nvSpPr>
        <p:spPr>
          <a:xfrm>
            <a:off x="4677038" y="4067812"/>
            <a:ext cx="3143253" cy="714374"/>
          </a:xfrm>
          <a:custGeom>
            <a:avLst/>
            <a:gdLst>
              <a:gd name="connsiteX0" fmla="*/ 0 w 3143253"/>
              <a:gd name="connsiteY0" fmla="*/ 357187 h 714374"/>
              <a:gd name="connsiteX1" fmla="*/ 357187 w 3143253"/>
              <a:gd name="connsiteY1" fmla="*/ 0 h 714374"/>
              <a:gd name="connsiteX2" fmla="*/ 357187 w 3143253"/>
              <a:gd name="connsiteY2" fmla="*/ 178594 h 714374"/>
              <a:gd name="connsiteX3" fmla="*/ 1109425 w 3143253"/>
              <a:gd name="connsiteY3" fmla="*/ 178594 h 714374"/>
              <a:gd name="connsiteX4" fmla="*/ 1833802 w 3143253"/>
              <a:gd name="connsiteY4" fmla="*/ 178594 h 714374"/>
              <a:gd name="connsiteX5" fmla="*/ 2530318 w 3143253"/>
              <a:gd name="connsiteY5" fmla="*/ 178594 h 714374"/>
              <a:gd name="connsiteX6" fmla="*/ 3143253 w 3143253"/>
              <a:gd name="connsiteY6" fmla="*/ 178594 h 714374"/>
              <a:gd name="connsiteX7" fmla="*/ 3143253 w 3143253"/>
              <a:gd name="connsiteY7" fmla="*/ 535781 h 714374"/>
              <a:gd name="connsiteX8" fmla="*/ 2474597 w 3143253"/>
              <a:gd name="connsiteY8" fmla="*/ 535781 h 714374"/>
              <a:gd name="connsiteX9" fmla="*/ 1778081 w 3143253"/>
              <a:gd name="connsiteY9" fmla="*/ 535781 h 714374"/>
              <a:gd name="connsiteX10" fmla="*/ 1165146 w 3143253"/>
              <a:gd name="connsiteY10" fmla="*/ 535781 h 714374"/>
              <a:gd name="connsiteX11" fmla="*/ 357187 w 3143253"/>
              <a:gd name="connsiteY11" fmla="*/ 535781 h 714374"/>
              <a:gd name="connsiteX12" fmla="*/ 357187 w 3143253"/>
              <a:gd name="connsiteY12" fmla="*/ 714374 h 714374"/>
              <a:gd name="connsiteX13" fmla="*/ 0 w 3143253"/>
              <a:gd name="connsiteY13" fmla="*/ 357187 h 71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43253" h="714374" fill="none" extrusionOk="0">
                <a:moveTo>
                  <a:pt x="0" y="357187"/>
                </a:moveTo>
                <a:cubicBezTo>
                  <a:pt x="147662" y="177693"/>
                  <a:pt x="276914" y="80930"/>
                  <a:pt x="357187" y="0"/>
                </a:cubicBezTo>
                <a:cubicBezTo>
                  <a:pt x="353456" y="43090"/>
                  <a:pt x="352289" y="98785"/>
                  <a:pt x="357187" y="178594"/>
                </a:cubicBezTo>
                <a:cubicBezTo>
                  <a:pt x="627933" y="147500"/>
                  <a:pt x="760143" y="149519"/>
                  <a:pt x="1109425" y="178594"/>
                </a:cubicBezTo>
                <a:cubicBezTo>
                  <a:pt x="1458707" y="207669"/>
                  <a:pt x="1665308" y="211590"/>
                  <a:pt x="1833802" y="178594"/>
                </a:cubicBezTo>
                <a:cubicBezTo>
                  <a:pt x="2002296" y="145598"/>
                  <a:pt x="2319444" y="148352"/>
                  <a:pt x="2530318" y="178594"/>
                </a:cubicBezTo>
                <a:cubicBezTo>
                  <a:pt x="2741192" y="208836"/>
                  <a:pt x="2942438" y="206733"/>
                  <a:pt x="3143253" y="178594"/>
                </a:cubicBezTo>
                <a:cubicBezTo>
                  <a:pt x="3134715" y="325471"/>
                  <a:pt x="3155675" y="444198"/>
                  <a:pt x="3143253" y="535781"/>
                </a:cubicBezTo>
                <a:cubicBezTo>
                  <a:pt x="3004032" y="566325"/>
                  <a:pt x="2670304" y="510024"/>
                  <a:pt x="2474597" y="535781"/>
                </a:cubicBezTo>
                <a:cubicBezTo>
                  <a:pt x="2278890" y="561538"/>
                  <a:pt x="1937086" y="549954"/>
                  <a:pt x="1778081" y="535781"/>
                </a:cubicBezTo>
                <a:cubicBezTo>
                  <a:pt x="1619076" y="521608"/>
                  <a:pt x="1418148" y="550388"/>
                  <a:pt x="1165146" y="535781"/>
                </a:cubicBezTo>
                <a:cubicBezTo>
                  <a:pt x="912145" y="521174"/>
                  <a:pt x="583424" y="574410"/>
                  <a:pt x="357187" y="535781"/>
                </a:cubicBezTo>
                <a:cubicBezTo>
                  <a:pt x="364206" y="588025"/>
                  <a:pt x="351501" y="637100"/>
                  <a:pt x="357187" y="714374"/>
                </a:cubicBezTo>
                <a:cubicBezTo>
                  <a:pt x="241778" y="572445"/>
                  <a:pt x="179439" y="520408"/>
                  <a:pt x="0" y="357187"/>
                </a:cubicBezTo>
                <a:close/>
              </a:path>
              <a:path w="3143253" h="714374" stroke="0" extrusionOk="0">
                <a:moveTo>
                  <a:pt x="0" y="357187"/>
                </a:moveTo>
                <a:cubicBezTo>
                  <a:pt x="164034" y="191077"/>
                  <a:pt x="289780" y="84456"/>
                  <a:pt x="357187" y="0"/>
                </a:cubicBezTo>
                <a:cubicBezTo>
                  <a:pt x="358007" y="39909"/>
                  <a:pt x="356656" y="103380"/>
                  <a:pt x="357187" y="178594"/>
                </a:cubicBezTo>
                <a:cubicBezTo>
                  <a:pt x="721523" y="181722"/>
                  <a:pt x="785268" y="193173"/>
                  <a:pt x="1109425" y="178594"/>
                </a:cubicBezTo>
                <a:cubicBezTo>
                  <a:pt x="1433582" y="164015"/>
                  <a:pt x="1575060" y="157728"/>
                  <a:pt x="1805941" y="178594"/>
                </a:cubicBezTo>
                <a:cubicBezTo>
                  <a:pt x="2036822" y="199460"/>
                  <a:pt x="2117512" y="171371"/>
                  <a:pt x="2418876" y="178594"/>
                </a:cubicBezTo>
                <a:cubicBezTo>
                  <a:pt x="2720241" y="185817"/>
                  <a:pt x="2881125" y="153539"/>
                  <a:pt x="3143253" y="178594"/>
                </a:cubicBezTo>
                <a:cubicBezTo>
                  <a:pt x="3159953" y="310330"/>
                  <a:pt x="3160562" y="397125"/>
                  <a:pt x="3143253" y="535781"/>
                </a:cubicBezTo>
                <a:cubicBezTo>
                  <a:pt x="2943800" y="510904"/>
                  <a:pt x="2641079" y="511323"/>
                  <a:pt x="2474597" y="535781"/>
                </a:cubicBezTo>
                <a:cubicBezTo>
                  <a:pt x="2308115" y="560239"/>
                  <a:pt x="1926257" y="564737"/>
                  <a:pt x="1778081" y="535781"/>
                </a:cubicBezTo>
                <a:cubicBezTo>
                  <a:pt x="1629905" y="506825"/>
                  <a:pt x="1383519" y="535698"/>
                  <a:pt x="1137285" y="535781"/>
                </a:cubicBezTo>
                <a:cubicBezTo>
                  <a:pt x="891051" y="535864"/>
                  <a:pt x="595117" y="560943"/>
                  <a:pt x="357187" y="535781"/>
                </a:cubicBezTo>
                <a:cubicBezTo>
                  <a:pt x="350595" y="577489"/>
                  <a:pt x="350711" y="672104"/>
                  <a:pt x="357187" y="714374"/>
                </a:cubicBezTo>
                <a:cubicBezTo>
                  <a:pt x="185977" y="528773"/>
                  <a:pt x="111031" y="479970"/>
                  <a:pt x="0" y="357187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04007234">
                  <a:prstGeom prst="lef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/>
              <a:t>Message du commercial 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69653C94-6231-4D31-3603-08F5F3D162CC}"/>
              </a:ext>
            </a:extLst>
          </p:cNvPr>
          <p:cNvSpPr/>
          <p:nvPr/>
        </p:nvSpPr>
        <p:spPr>
          <a:xfrm>
            <a:off x="4666725" y="4756613"/>
            <a:ext cx="3428999" cy="714375"/>
          </a:xfrm>
          <a:custGeom>
            <a:avLst/>
            <a:gdLst>
              <a:gd name="connsiteX0" fmla="*/ 0 w 3428999"/>
              <a:gd name="connsiteY0" fmla="*/ 178594 h 714375"/>
              <a:gd name="connsiteX1" fmla="*/ 645081 w 3428999"/>
              <a:gd name="connsiteY1" fmla="*/ 178594 h 714375"/>
              <a:gd name="connsiteX2" fmla="*/ 1290161 w 3428999"/>
              <a:gd name="connsiteY2" fmla="*/ 178594 h 714375"/>
              <a:gd name="connsiteX3" fmla="*/ 1904523 w 3428999"/>
              <a:gd name="connsiteY3" fmla="*/ 178594 h 714375"/>
              <a:gd name="connsiteX4" fmla="*/ 3071812 w 3428999"/>
              <a:gd name="connsiteY4" fmla="*/ 178594 h 714375"/>
              <a:gd name="connsiteX5" fmla="*/ 3071812 w 3428999"/>
              <a:gd name="connsiteY5" fmla="*/ 0 h 714375"/>
              <a:gd name="connsiteX6" fmla="*/ 3428999 w 3428999"/>
              <a:gd name="connsiteY6" fmla="*/ 357188 h 714375"/>
              <a:gd name="connsiteX7" fmla="*/ 3071812 w 3428999"/>
              <a:gd name="connsiteY7" fmla="*/ 714375 h 714375"/>
              <a:gd name="connsiteX8" fmla="*/ 3071812 w 3428999"/>
              <a:gd name="connsiteY8" fmla="*/ 535781 h 714375"/>
              <a:gd name="connsiteX9" fmla="*/ 2488168 w 3428999"/>
              <a:gd name="connsiteY9" fmla="*/ 535781 h 714375"/>
              <a:gd name="connsiteX10" fmla="*/ 1935242 w 3428999"/>
              <a:gd name="connsiteY10" fmla="*/ 535781 h 714375"/>
              <a:gd name="connsiteX11" fmla="*/ 1320879 w 3428999"/>
              <a:gd name="connsiteY11" fmla="*/ 535781 h 714375"/>
              <a:gd name="connsiteX12" fmla="*/ 798671 w 3428999"/>
              <a:gd name="connsiteY12" fmla="*/ 535781 h 714375"/>
              <a:gd name="connsiteX13" fmla="*/ 0 w 3428999"/>
              <a:gd name="connsiteY13" fmla="*/ 535781 h 714375"/>
              <a:gd name="connsiteX14" fmla="*/ 0 w 3428999"/>
              <a:gd name="connsiteY14" fmla="*/ 178594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28999" h="714375" fill="none" extrusionOk="0">
                <a:moveTo>
                  <a:pt x="0" y="178594"/>
                </a:moveTo>
                <a:cubicBezTo>
                  <a:pt x="234176" y="172036"/>
                  <a:pt x="332156" y="163378"/>
                  <a:pt x="645081" y="178594"/>
                </a:cubicBezTo>
                <a:cubicBezTo>
                  <a:pt x="958006" y="193810"/>
                  <a:pt x="1002446" y="207581"/>
                  <a:pt x="1290161" y="178594"/>
                </a:cubicBezTo>
                <a:cubicBezTo>
                  <a:pt x="1577876" y="149607"/>
                  <a:pt x="1770119" y="197846"/>
                  <a:pt x="1904523" y="178594"/>
                </a:cubicBezTo>
                <a:cubicBezTo>
                  <a:pt x="2038927" y="159342"/>
                  <a:pt x="2583760" y="216167"/>
                  <a:pt x="3071812" y="178594"/>
                </a:cubicBezTo>
                <a:cubicBezTo>
                  <a:pt x="3070880" y="113839"/>
                  <a:pt x="3070881" y="53387"/>
                  <a:pt x="3071812" y="0"/>
                </a:cubicBezTo>
                <a:cubicBezTo>
                  <a:pt x="3178446" y="116875"/>
                  <a:pt x="3336813" y="280589"/>
                  <a:pt x="3428999" y="357188"/>
                </a:cubicBezTo>
                <a:cubicBezTo>
                  <a:pt x="3281609" y="522676"/>
                  <a:pt x="3241618" y="574460"/>
                  <a:pt x="3071812" y="714375"/>
                </a:cubicBezTo>
                <a:cubicBezTo>
                  <a:pt x="3069518" y="634710"/>
                  <a:pt x="3074027" y="599541"/>
                  <a:pt x="3071812" y="535781"/>
                </a:cubicBezTo>
                <a:cubicBezTo>
                  <a:pt x="2849542" y="516249"/>
                  <a:pt x="2711429" y="547156"/>
                  <a:pt x="2488168" y="535781"/>
                </a:cubicBezTo>
                <a:cubicBezTo>
                  <a:pt x="2264907" y="524406"/>
                  <a:pt x="2070231" y="560556"/>
                  <a:pt x="1935242" y="535781"/>
                </a:cubicBezTo>
                <a:cubicBezTo>
                  <a:pt x="1800253" y="511006"/>
                  <a:pt x="1451730" y="537331"/>
                  <a:pt x="1320879" y="535781"/>
                </a:cubicBezTo>
                <a:cubicBezTo>
                  <a:pt x="1190028" y="534231"/>
                  <a:pt x="1013180" y="517461"/>
                  <a:pt x="798671" y="535781"/>
                </a:cubicBezTo>
                <a:cubicBezTo>
                  <a:pt x="584162" y="554101"/>
                  <a:pt x="381564" y="568805"/>
                  <a:pt x="0" y="535781"/>
                </a:cubicBezTo>
                <a:cubicBezTo>
                  <a:pt x="12151" y="361601"/>
                  <a:pt x="-16478" y="326755"/>
                  <a:pt x="0" y="178594"/>
                </a:cubicBezTo>
                <a:close/>
              </a:path>
              <a:path w="3428999" h="714375" stroke="0" extrusionOk="0">
                <a:moveTo>
                  <a:pt x="0" y="178594"/>
                </a:moveTo>
                <a:cubicBezTo>
                  <a:pt x="161069" y="190648"/>
                  <a:pt x="483039" y="176896"/>
                  <a:pt x="614362" y="178594"/>
                </a:cubicBezTo>
                <a:cubicBezTo>
                  <a:pt x="745685" y="180292"/>
                  <a:pt x="1065719" y="195374"/>
                  <a:pt x="1198007" y="178594"/>
                </a:cubicBezTo>
                <a:cubicBezTo>
                  <a:pt x="1330295" y="161814"/>
                  <a:pt x="1613065" y="184315"/>
                  <a:pt x="1750933" y="178594"/>
                </a:cubicBezTo>
                <a:cubicBezTo>
                  <a:pt x="1888801" y="172873"/>
                  <a:pt x="2153382" y="176579"/>
                  <a:pt x="2273141" y="178594"/>
                </a:cubicBezTo>
                <a:cubicBezTo>
                  <a:pt x="2392900" y="180609"/>
                  <a:pt x="2860882" y="197690"/>
                  <a:pt x="3071812" y="178594"/>
                </a:cubicBezTo>
                <a:cubicBezTo>
                  <a:pt x="3069865" y="110404"/>
                  <a:pt x="3072316" y="59722"/>
                  <a:pt x="3071812" y="0"/>
                </a:cubicBezTo>
                <a:cubicBezTo>
                  <a:pt x="3230509" y="189348"/>
                  <a:pt x="3294373" y="254969"/>
                  <a:pt x="3428999" y="357188"/>
                </a:cubicBezTo>
                <a:cubicBezTo>
                  <a:pt x="3339917" y="459345"/>
                  <a:pt x="3166291" y="618327"/>
                  <a:pt x="3071812" y="714375"/>
                </a:cubicBezTo>
                <a:cubicBezTo>
                  <a:pt x="3072019" y="650130"/>
                  <a:pt x="3069898" y="602279"/>
                  <a:pt x="3071812" y="535781"/>
                </a:cubicBezTo>
                <a:cubicBezTo>
                  <a:pt x="2828405" y="555318"/>
                  <a:pt x="2761291" y="545401"/>
                  <a:pt x="2549604" y="535781"/>
                </a:cubicBezTo>
                <a:cubicBezTo>
                  <a:pt x="2337917" y="526161"/>
                  <a:pt x="2076904" y="565588"/>
                  <a:pt x="1904523" y="535781"/>
                </a:cubicBezTo>
                <a:cubicBezTo>
                  <a:pt x="1732142" y="505974"/>
                  <a:pt x="1562227" y="559923"/>
                  <a:pt x="1382315" y="535781"/>
                </a:cubicBezTo>
                <a:cubicBezTo>
                  <a:pt x="1202403" y="511639"/>
                  <a:pt x="878820" y="544524"/>
                  <a:pt x="737235" y="535781"/>
                </a:cubicBezTo>
                <a:cubicBezTo>
                  <a:pt x="595650" y="527038"/>
                  <a:pt x="297241" y="517375"/>
                  <a:pt x="0" y="535781"/>
                </a:cubicBezTo>
                <a:cubicBezTo>
                  <a:pt x="-504" y="431186"/>
                  <a:pt x="16046" y="286509"/>
                  <a:pt x="0" y="17859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79066328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/>
              <a:t>Question suivante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65C1818-6003-43E1-9CDA-7B6DBC591163}"/>
              </a:ext>
            </a:extLst>
          </p:cNvPr>
          <p:cNvSpPr txBox="1"/>
          <p:nvPr/>
        </p:nvSpPr>
        <p:spPr>
          <a:xfrm>
            <a:off x="5029201" y="1536502"/>
            <a:ext cx="382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Définition / modification des réglages (par le user ou par défaut) : </a:t>
            </a:r>
          </a:p>
          <a:p>
            <a:r>
              <a:rPr lang="fr-FR" sz="1100"/>
              <a:t>- Mode de questions </a:t>
            </a:r>
          </a:p>
          <a:p>
            <a:r>
              <a:rPr lang="fr-FR" sz="1100"/>
              <a:t>- Mode de communication</a:t>
            </a:r>
          </a:p>
          <a:p>
            <a:r>
              <a:rPr lang="fr-FR" sz="1100"/>
              <a:t>- Profile client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C55B60F-6FB9-EF77-52B2-D60D978ABCA1}"/>
              </a:ext>
            </a:extLst>
          </p:cNvPr>
          <p:cNvCxnSpPr>
            <a:stCxn id="9" idx="3"/>
            <a:endCxn id="7" idx="3"/>
          </p:cNvCxnSpPr>
          <p:nvPr/>
        </p:nvCxnSpPr>
        <p:spPr>
          <a:xfrm flipH="1" flipV="1">
            <a:off x="7820291" y="4424999"/>
            <a:ext cx="275433" cy="688802"/>
          </a:xfrm>
          <a:prstGeom prst="bentConnector3">
            <a:avLst>
              <a:gd name="adj1" fmla="val -82997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A36DA2A0-0C6B-0F58-C9F7-D79BF5AF571F}"/>
              </a:ext>
            </a:extLst>
          </p:cNvPr>
          <p:cNvSpPr/>
          <p:nvPr/>
        </p:nvSpPr>
        <p:spPr>
          <a:xfrm>
            <a:off x="7205055" y="4018581"/>
            <a:ext cx="323851" cy="2762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618C2F6-E5C6-E545-68DC-945CCCDE4F5A}"/>
              </a:ext>
            </a:extLst>
          </p:cNvPr>
          <p:cNvSpPr/>
          <p:nvPr/>
        </p:nvSpPr>
        <p:spPr>
          <a:xfrm>
            <a:off x="7527573" y="5604152"/>
            <a:ext cx="323851" cy="2762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CA526D11-69A8-E9D3-74A6-B250AE62A2E5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>
            <a:off x="4554008" y="1487092"/>
            <a:ext cx="4604288" cy="1788325"/>
          </a:xfrm>
          <a:prstGeom prst="bentConnector4">
            <a:avLst>
              <a:gd name="adj1" fmla="val 339"/>
              <a:gd name="adj2" fmla="val 112783"/>
            </a:avLst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92DEE019-70DB-4F5F-52C2-0BA94B812169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rot="10800000" flipH="1" flipV="1">
            <a:off x="4171951" y="1915716"/>
            <a:ext cx="341429" cy="1666868"/>
          </a:xfrm>
          <a:prstGeom prst="curvedConnector3">
            <a:avLst>
              <a:gd name="adj1" fmla="val -66954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5283924-5A67-1F9C-5E2F-626ADDB42808}"/>
              </a:ext>
            </a:extLst>
          </p:cNvPr>
          <p:cNvSpPr txBox="1"/>
          <p:nvPr/>
        </p:nvSpPr>
        <p:spPr>
          <a:xfrm>
            <a:off x="9005639" y="5880377"/>
            <a:ext cx="17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>
                    <a:lumMod val="10000"/>
                  </a:schemeClr>
                </a:solidFill>
              </a:rPr>
              <a:t>Commercial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8FA34-75B5-4559-700D-ADBCDD4F1049}"/>
              </a:ext>
            </a:extLst>
          </p:cNvPr>
          <p:cNvSpPr txBox="1"/>
          <p:nvPr/>
        </p:nvSpPr>
        <p:spPr>
          <a:xfrm>
            <a:off x="2478881" y="5926543"/>
            <a:ext cx="7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>
                    <a:lumMod val="10000"/>
                  </a:schemeClr>
                </a:solidFill>
              </a:rPr>
              <a:t>Bot</a:t>
            </a:r>
          </a:p>
        </p:txBody>
      </p:sp>
      <p:sp>
        <p:nvSpPr>
          <p:cNvPr id="22" name="Flèche : double flèche horizontale 21">
            <a:extLst>
              <a:ext uri="{FF2B5EF4-FFF2-40B4-BE49-F238E27FC236}">
                <a16:creationId xmlns:a16="http://schemas.microsoft.com/office/drawing/2014/main" id="{A9D6E838-52BE-6F2C-3AAF-60D834CBA6CC}"/>
              </a:ext>
            </a:extLst>
          </p:cNvPr>
          <p:cNvSpPr/>
          <p:nvPr/>
        </p:nvSpPr>
        <p:spPr>
          <a:xfrm>
            <a:off x="4513381" y="3214762"/>
            <a:ext cx="3521736" cy="735644"/>
          </a:xfrm>
          <a:custGeom>
            <a:avLst/>
            <a:gdLst>
              <a:gd name="connsiteX0" fmla="*/ 0 w 3521736"/>
              <a:gd name="connsiteY0" fmla="*/ 367822 h 735644"/>
              <a:gd name="connsiteX1" fmla="*/ 367822 w 3521736"/>
              <a:gd name="connsiteY1" fmla="*/ 0 h 735644"/>
              <a:gd name="connsiteX2" fmla="*/ 367822 w 3521736"/>
              <a:gd name="connsiteY2" fmla="*/ 183911 h 735644"/>
              <a:gd name="connsiteX3" fmla="*/ 1036484 w 3521736"/>
              <a:gd name="connsiteY3" fmla="*/ 183911 h 735644"/>
              <a:gd name="connsiteX4" fmla="*/ 1705146 w 3521736"/>
              <a:gd name="connsiteY4" fmla="*/ 183911 h 735644"/>
              <a:gd name="connsiteX5" fmla="*/ 2457391 w 3521736"/>
              <a:gd name="connsiteY5" fmla="*/ 183911 h 735644"/>
              <a:gd name="connsiteX6" fmla="*/ 3153914 w 3521736"/>
              <a:gd name="connsiteY6" fmla="*/ 183911 h 735644"/>
              <a:gd name="connsiteX7" fmla="*/ 3153914 w 3521736"/>
              <a:gd name="connsiteY7" fmla="*/ 0 h 735644"/>
              <a:gd name="connsiteX8" fmla="*/ 3521736 w 3521736"/>
              <a:gd name="connsiteY8" fmla="*/ 367822 h 735644"/>
              <a:gd name="connsiteX9" fmla="*/ 3153914 w 3521736"/>
              <a:gd name="connsiteY9" fmla="*/ 735644 h 735644"/>
              <a:gd name="connsiteX10" fmla="*/ 3153914 w 3521736"/>
              <a:gd name="connsiteY10" fmla="*/ 551733 h 735644"/>
              <a:gd name="connsiteX11" fmla="*/ 2457391 w 3521736"/>
              <a:gd name="connsiteY11" fmla="*/ 551733 h 735644"/>
              <a:gd name="connsiteX12" fmla="*/ 1816590 w 3521736"/>
              <a:gd name="connsiteY12" fmla="*/ 551733 h 735644"/>
              <a:gd name="connsiteX13" fmla="*/ 1092206 w 3521736"/>
              <a:gd name="connsiteY13" fmla="*/ 551733 h 735644"/>
              <a:gd name="connsiteX14" fmla="*/ 367822 w 3521736"/>
              <a:gd name="connsiteY14" fmla="*/ 551733 h 735644"/>
              <a:gd name="connsiteX15" fmla="*/ 367822 w 3521736"/>
              <a:gd name="connsiteY15" fmla="*/ 735644 h 735644"/>
              <a:gd name="connsiteX16" fmla="*/ 0 w 3521736"/>
              <a:gd name="connsiteY16" fmla="*/ 367822 h 73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1736" h="735644" fill="none" extrusionOk="0">
                <a:moveTo>
                  <a:pt x="0" y="367822"/>
                </a:moveTo>
                <a:cubicBezTo>
                  <a:pt x="160081" y="193371"/>
                  <a:pt x="225953" y="176144"/>
                  <a:pt x="367822" y="0"/>
                </a:cubicBezTo>
                <a:cubicBezTo>
                  <a:pt x="372165" y="48616"/>
                  <a:pt x="359930" y="129526"/>
                  <a:pt x="367822" y="183911"/>
                </a:cubicBezTo>
                <a:cubicBezTo>
                  <a:pt x="560310" y="181714"/>
                  <a:pt x="887353" y="159705"/>
                  <a:pt x="1036484" y="183911"/>
                </a:cubicBezTo>
                <a:cubicBezTo>
                  <a:pt x="1185615" y="208117"/>
                  <a:pt x="1417827" y="163070"/>
                  <a:pt x="1705146" y="183911"/>
                </a:cubicBezTo>
                <a:cubicBezTo>
                  <a:pt x="1992465" y="204752"/>
                  <a:pt x="2118465" y="202409"/>
                  <a:pt x="2457391" y="183911"/>
                </a:cubicBezTo>
                <a:cubicBezTo>
                  <a:pt x="2796318" y="165413"/>
                  <a:pt x="2811505" y="186554"/>
                  <a:pt x="3153914" y="183911"/>
                </a:cubicBezTo>
                <a:cubicBezTo>
                  <a:pt x="3146368" y="128087"/>
                  <a:pt x="3150812" y="82441"/>
                  <a:pt x="3153914" y="0"/>
                </a:cubicBezTo>
                <a:cubicBezTo>
                  <a:pt x="3255442" y="83822"/>
                  <a:pt x="3446465" y="258097"/>
                  <a:pt x="3521736" y="367822"/>
                </a:cubicBezTo>
                <a:cubicBezTo>
                  <a:pt x="3382949" y="540387"/>
                  <a:pt x="3283575" y="613907"/>
                  <a:pt x="3153914" y="735644"/>
                </a:cubicBezTo>
                <a:cubicBezTo>
                  <a:pt x="3157789" y="676086"/>
                  <a:pt x="3151088" y="601355"/>
                  <a:pt x="3153914" y="551733"/>
                </a:cubicBezTo>
                <a:cubicBezTo>
                  <a:pt x="2970287" y="565797"/>
                  <a:pt x="2789176" y="530134"/>
                  <a:pt x="2457391" y="551733"/>
                </a:cubicBezTo>
                <a:cubicBezTo>
                  <a:pt x="2125606" y="573332"/>
                  <a:pt x="2040958" y="576081"/>
                  <a:pt x="1816590" y="551733"/>
                </a:cubicBezTo>
                <a:cubicBezTo>
                  <a:pt x="1592222" y="527385"/>
                  <a:pt x="1397887" y="554510"/>
                  <a:pt x="1092206" y="551733"/>
                </a:cubicBezTo>
                <a:cubicBezTo>
                  <a:pt x="786525" y="548956"/>
                  <a:pt x="622477" y="540592"/>
                  <a:pt x="367822" y="551733"/>
                </a:cubicBezTo>
                <a:cubicBezTo>
                  <a:pt x="370539" y="597916"/>
                  <a:pt x="363504" y="697742"/>
                  <a:pt x="367822" y="735644"/>
                </a:cubicBezTo>
                <a:cubicBezTo>
                  <a:pt x="267786" y="605297"/>
                  <a:pt x="140970" y="530103"/>
                  <a:pt x="0" y="367822"/>
                </a:cubicBezTo>
                <a:close/>
              </a:path>
              <a:path w="3521736" h="735644" stroke="0" extrusionOk="0">
                <a:moveTo>
                  <a:pt x="0" y="367822"/>
                </a:moveTo>
                <a:cubicBezTo>
                  <a:pt x="141080" y="248047"/>
                  <a:pt x="196455" y="146504"/>
                  <a:pt x="367822" y="0"/>
                </a:cubicBezTo>
                <a:cubicBezTo>
                  <a:pt x="364591" y="49842"/>
                  <a:pt x="372850" y="104588"/>
                  <a:pt x="367822" y="183911"/>
                </a:cubicBezTo>
                <a:cubicBezTo>
                  <a:pt x="558413" y="205633"/>
                  <a:pt x="878345" y="150505"/>
                  <a:pt x="1064345" y="183911"/>
                </a:cubicBezTo>
                <a:cubicBezTo>
                  <a:pt x="1250345" y="217317"/>
                  <a:pt x="1512481" y="189910"/>
                  <a:pt x="1733007" y="183911"/>
                </a:cubicBezTo>
                <a:cubicBezTo>
                  <a:pt x="1953533" y="177912"/>
                  <a:pt x="2278326" y="157781"/>
                  <a:pt x="2485252" y="183911"/>
                </a:cubicBezTo>
                <a:cubicBezTo>
                  <a:pt x="2692179" y="210041"/>
                  <a:pt x="2922518" y="180068"/>
                  <a:pt x="3153914" y="183911"/>
                </a:cubicBezTo>
                <a:cubicBezTo>
                  <a:pt x="3151096" y="140196"/>
                  <a:pt x="3148084" y="59031"/>
                  <a:pt x="3153914" y="0"/>
                </a:cubicBezTo>
                <a:cubicBezTo>
                  <a:pt x="3265115" y="121849"/>
                  <a:pt x="3432118" y="291992"/>
                  <a:pt x="3521736" y="367822"/>
                </a:cubicBezTo>
                <a:cubicBezTo>
                  <a:pt x="3364975" y="519287"/>
                  <a:pt x="3318337" y="556570"/>
                  <a:pt x="3153914" y="735644"/>
                </a:cubicBezTo>
                <a:cubicBezTo>
                  <a:pt x="3148679" y="673318"/>
                  <a:pt x="3160797" y="623781"/>
                  <a:pt x="3153914" y="551733"/>
                </a:cubicBezTo>
                <a:cubicBezTo>
                  <a:pt x="2946048" y="525896"/>
                  <a:pt x="2811141" y="560571"/>
                  <a:pt x="2513113" y="551733"/>
                </a:cubicBezTo>
                <a:cubicBezTo>
                  <a:pt x="2215085" y="542895"/>
                  <a:pt x="2051926" y="549713"/>
                  <a:pt x="1844451" y="551733"/>
                </a:cubicBezTo>
                <a:cubicBezTo>
                  <a:pt x="1636976" y="553753"/>
                  <a:pt x="1353884" y="566002"/>
                  <a:pt x="1175789" y="551733"/>
                </a:cubicBezTo>
                <a:cubicBezTo>
                  <a:pt x="997694" y="537464"/>
                  <a:pt x="662880" y="527072"/>
                  <a:pt x="367822" y="551733"/>
                </a:cubicBezTo>
                <a:cubicBezTo>
                  <a:pt x="366310" y="641938"/>
                  <a:pt x="367583" y="678369"/>
                  <a:pt x="367822" y="735644"/>
                </a:cubicBezTo>
                <a:cubicBezTo>
                  <a:pt x="234838" y="570677"/>
                  <a:pt x="161025" y="495083"/>
                  <a:pt x="0" y="36782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562884316">
                  <a:prstGeom prst="left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/>
              <a:t>Salutation , présentation , initiation de l’échange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1949440-1661-AEEA-592D-A02FE760C94B}"/>
              </a:ext>
            </a:extLst>
          </p:cNvPr>
          <p:cNvSpPr/>
          <p:nvPr/>
        </p:nvSpPr>
        <p:spPr>
          <a:xfrm>
            <a:off x="6068668" y="3095388"/>
            <a:ext cx="323851" cy="2762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E3476BD7-5883-200F-A68A-34A6F2F9D4B5}"/>
              </a:ext>
            </a:extLst>
          </p:cNvPr>
          <p:cNvSpPr/>
          <p:nvPr/>
        </p:nvSpPr>
        <p:spPr>
          <a:xfrm>
            <a:off x="4742923" y="5687147"/>
            <a:ext cx="3428999" cy="714375"/>
          </a:xfrm>
          <a:custGeom>
            <a:avLst/>
            <a:gdLst>
              <a:gd name="connsiteX0" fmla="*/ 0 w 3428999"/>
              <a:gd name="connsiteY0" fmla="*/ 178594 h 714375"/>
              <a:gd name="connsiteX1" fmla="*/ 450532 w 3428999"/>
              <a:gd name="connsiteY1" fmla="*/ 178594 h 714375"/>
              <a:gd name="connsiteX2" fmla="*/ 1023937 w 3428999"/>
              <a:gd name="connsiteY2" fmla="*/ 178594 h 714375"/>
              <a:gd name="connsiteX3" fmla="*/ 1474470 w 3428999"/>
              <a:gd name="connsiteY3" fmla="*/ 178594 h 714375"/>
              <a:gd name="connsiteX4" fmla="*/ 1986438 w 3428999"/>
              <a:gd name="connsiteY4" fmla="*/ 178594 h 714375"/>
              <a:gd name="connsiteX5" fmla="*/ 2498407 w 3428999"/>
              <a:gd name="connsiteY5" fmla="*/ 178594 h 714375"/>
              <a:gd name="connsiteX6" fmla="*/ 3071812 w 3428999"/>
              <a:gd name="connsiteY6" fmla="*/ 178594 h 714375"/>
              <a:gd name="connsiteX7" fmla="*/ 3071812 w 3428999"/>
              <a:gd name="connsiteY7" fmla="*/ 0 h 714375"/>
              <a:gd name="connsiteX8" fmla="*/ 3428999 w 3428999"/>
              <a:gd name="connsiteY8" fmla="*/ 357188 h 714375"/>
              <a:gd name="connsiteX9" fmla="*/ 3071812 w 3428999"/>
              <a:gd name="connsiteY9" fmla="*/ 714375 h 714375"/>
              <a:gd name="connsiteX10" fmla="*/ 3071812 w 3428999"/>
              <a:gd name="connsiteY10" fmla="*/ 535781 h 714375"/>
              <a:gd name="connsiteX11" fmla="*/ 2621280 w 3428999"/>
              <a:gd name="connsiteY11" fmla="*/ 535781 h 714375"/>
              <a:gd name="connsiteX12" fmla="*/ 2047875 w 3428999"/>
              <a:gd name="connsiteY12" fmla="*/ 535781 h 714375"/>
              <a:gd name="connsiteX13" fmla="*/ 1535906 w 3428999"/>
              <a:gd name="connsiteY13" fmla="*/ 535781 h 714375"/>
              <a:gd name="connsiteX14" fmla="*/ 993219 w 3428999"/>
              <a:gd name="connsiteY14" fmla="*/ 535781 h 714375"/>
              <a:gd name="connsiteX15" fmla="*/ 450532 w 3428999"/>
              <a:gd name="connsiteY15" fmla="*/ 535781 h 714375"/>
              <a:gd name="connsiteX16" fmla="*/ 0 w 3428999"/>
              <a:gd name="connsiteY16" fmla="*/ 535781 h 714375"/>
              <a:gd name="connsiteX17" fmla="*/ 0 w 3428999"/>
              <a:gd name="connsiteY17" fmla="*/ 178594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8999" h="714375" fill="none" extrusionOk="0">
                <a:moveTo>
                  <a:pt x="0" y="178594"/>
                </a:moveTo>
                <a:cubicBezTo>
                  <a:pt x="114688" y="131693"/>
                  <a:pt x="339158" y="195799"/>
                  <a:pt x="450532" y="178594"/>
                </a:cubicBezTo>
                <a:cubicBezTo>
                  <a:pt x="561906" y="161389"/>
                  <a:pt x="811323" y="197280"/>
                  <a:pt x="1023937" y="178594"/>
                </a:cubicBezTo>
                <a:cubicBezTo>
                  <a:pt x="1236552" y="159908"/>
                  <a:pt x="1344799" y="199476"/>
                  <a:pt x="1474470" y="178594"/>
                </a:cubicBezTo>
                <a:cubicBezTo>
                  <a:pt x="1604141" y="157712"/>
                  <a:pt x="1778603" y="192135"/>
                  <a:pt x="1986438" y="178594"/>
                </a:cubicBezTo>
                <a:cubicBezTo>
                  <a:pt x="2194273" y="165053"/>
                  <a:pt x="2266354" y="189675"/>
                  <a:pt x="2498407" y="178594"/>
                </a:cubicBezTo>
                <a:cubicBezTo>
                  <a:pt x="2730460" y="167513"/>
                  <a:pt x="2799174" y="222564"/>
                  <a:pt x="3071812" y="178594"/>
                </a:cubicBezTo>
                <a:cubicBezTo>
                  <a:pt x="3063789" y="136700"/>
                  <a:pt x="3073526" y="53469"/>
                  <a:pt x="3071812" y="0"/>
                </a:cubicBezTo>
                <a:cubicBezTo>
                  <a:pt x="3177519" y="64603"/>
                  <a:pt x="3291438" y="238241"/>
                  <a:pt x="3428999" y="357188"/>
                </a:cubicBezTo>
                <a:cubicBezTo>
                  <a:pt x="3343745" y="470282"/>
                  <a:pt x="3145636" y="590133"/>
                  <a:pt x="3071812" y="714375"/>
                </a:cubicBezTo>
                <a:cubicBezTo>
                  <a:pt x="3054259" y="629432"/>
                  <a:pt x="3071984" y="590451"/>
                  <a:pt x="3071812" y="535781"/>
                </a:cubicBezTo>
                <a:cubicBezTo>
                  <a:pt x="2857032" y="536832"/>
                  <a:pt x="2733910" y="529984"/>
                  <a:pt x="2621280" y="535781"/>
                </a:cubicBezTo>
                <a:cubicBezTo>
                  <a:pt x="2508650" y="541578"/>
                  <a:pt x="2249404" y="535735"/>
                  <a:pt x="2047875" y="535781"/>
                </a:cubicBezTo>
                <a:cubicBezTo>
                  <a:pt x="1846346" y="535827"/>
                  <a:pt x="1725980" y="525200"/>
                  <a:pt x="1535906" y="535781"/>
                </a:cubicBezTo>
                <a:cubicBezTo>
                  <a:pt x="1345832" y="546362"/>
                  <a:pt x="1212069" y="519719"/>
                  <a:pt x="993219" y="535781"/>
                </a:cubicBezTo>
                <a:cubicBezTo>
                  <a:pt x="774369" y="551843"/>
                  <a:pt x="566724" y="493071"/>
                  <a:pt x="450532" y="535781"/>
                </a:cubicBezTo>
                <a:cubicBezTo>
                  <a:pt x="334340" y="578491"/>
                  <a:pt x="141976" y="533966"/>
                  <a:pt x="0" y="535781"/>
                </a:cubicBezTo>
                <a:cubicBezTo>
                  <a:pt x="-34676" y="454792"/>
                  <a:pt x="22201" y="272713"/>
                  <a:pt x="0" y="178594"/>
                </a:cubicBezTo>
                <a:close/>
              </a:path>
              <a:path w="3428999" h="714375" stroke="0" extrusionOk="0">
                <a:moveTo>
                  <a:pt x="0" y="178594"/>
                </a:moveTo>
                <a:cubicBezTo>
                  <a:pt x="248514" y="163692"/>
                  <a:pt x="394385" y="190005"/>
                  <a:pt x="573405" y="178594"/>
                </a:cubicBezTo>
                <a:cubicBezTo>
                  <a:pt x="752425" y="167183"/>
                  <a:pt x="927603" y="199631"/>
                  <a:pt x="1146810" y="178594"/>
                </a:cubicBezTo>
                <a:cubicBezTo>
                  <a:pt x="1366018" y="157557"/>
                  <a:pt x="1483396" y="238698"/>
                  <a:pt x="1658778" y="178594"/>
                </a:cubicBezTo>
                <a:cubicBezTo>
                  <a:pt x="1834160" y="118490"/>
                  <a:pt x="1900792" y="199445"/>
                  <a:pt x="2140029" y="178594"/>
                </a:cubicBezTo>
                <a:cubicBezTo>
                  <a:pt x="2379266" y="157743"/>
                  <a:pt x="2808829" y="249484"/>
                  <a:pt x="3071812" y="178594"/>
                </a:cubicBezTo>
                <a:cubicBezTo>
                  <a:pt x="3069641" y="106398"/>
                  <a:pt x="3086568" y="85605"/>
                  <a:pt x="3071812" y="0"/>
                </a:cubicBezTo>
                <a:cubicBezTo>
                  <a:pt x="3229107" y="86835"/>
                  <a:pt x="3230590" y="244260"/>
                  <a:pt x="3428999" y="357188"/>
                </a:cubicBezTo>
                <a:cubicBezTo>
                  <a:pt x="3365914" y="453224"/>
                  <a:pt x="3199030" y="564246"/>
                  <a:pt x="3071812" y="714375"/>
                </a:cubicBezTo>
                <a:cubicBezTo>
                  <a:pt x="3061357" y="658637"/>
                  <a:pt x="3076620" y="594682"/>
                  <a:pt x="3071812" y="535781"/>
                </a:cubicBezTo>
                <a:cubicBezTo>
                  <a:pt x="2930254" y="544633"/>
                  <a:pt x="2657391" y="472117"/>
                  <a:pt x="2498407" y="535781"/>
                </a:cubicBezTo>
                <a:cubicBezTo>
                  <a:pt x="2339423" y="599445"/>
                  <a:pt x="2195676" y="514785"/>
                  <a:pt x="2047875" y="535781"/>
                </a:cubicBezTo>
                <a:cubicBezTo>
                  <a:pt x="1900074" y="556777"/>
                  <a:pt x="1740610" y="514196"/>
                  <a:pt x="1535906" y="535781"/>
                </a:cubicBezTo>
                <a:cubicBezTo>
                  <a:pt x="1331202" y="557366"/>
                  <a:pt x="1204598" y="507709"/>
                  <a:pt x="1023937" y="535781"/>
                </a:cubicBezTo>
                <a:cubicBezTo>
                  <a:pt x="843276" y="563853"/>
                  <a:pt x="681786" y="489951"/>
                  <a:pt x="542687" y="535781"/>
                </a:cubicBezTo>
                <a:cubicBezTo>
                  <a:pt x="403588" y="581611"/>
                  <a:pt x="118137" y="512810"/>
                  <a:pt x="0" y="535781"/>
                </a:cubicBezTo>
                <a:cubicBezTo>
                  <a:pt x="-3334" y="401426"/>
                  <a:pt x="14650" y="314333"/>
                  <a:pt x="0" y="178594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441516071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/>
              <a:t>Evaluation de toutes les réponses données par le commercial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8107D09-A2F4-B7FF-B6F0-A6932E55BD86}"/>
              </a:ext>
            </a:extLst>
          </p:cNvPr>
          <p:cNvSpPr/>
          <p:nvPr/>
        </p:nvSpPr>
        <p:spPr>
          <a:xfrm>
            <a:off x="5182510" y="4756613"/>
            <a:ext cx="323851" cy="2762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773BB1-EB57-A1C7-ABB3-0C77E33E8AE9}"/>
              </a:ext>
            </a:extLst>
          </p:cNvPr>
          <p:cNvSpPr txBox="1"/>
          <p:nvPr/>
        </p:nvSpPr>
        <p:spPr>
          <a:xfrm>
            <a:off x="8937940" y="6589624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45309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AF77BE9-2495-9E61-6075-7840C5E58AB2}"/>
              </a:ext>
            </a:extLst>
          </p:cNvPr>
          <p:cNvSpPr/>
          <p:nvPr/>
        </p:nvSpPr>
        <p:spPr>
          <a:xfrm>
            <a:off x="247650" y="1374574"/>
            <a:ext cx="11486628" cy="51134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238BB3-D49D-505B-6BC3-D3683C04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Fonctionnement du mode Audio – Azure speech AI</a:t>
            </a:r>
          </a:p>
        </p:txBody>
      </p:sp>
      <p:pic>
        <p:nvPicPr>
          <p:cNvPr id="2" name="Graphique 1" descr="Robot contour">
            <a:extLst>
              <a:ext uri="{FF2B5EF4-FFF2-40B4-BE49-F238E27FC236}">
                <a16:creationId xmlns:a16="http://schemas.microsoft.com/office/drawing/2014/main" id="{59018033-1847-A2CB-C3C3-C969A8A70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46" y="1923900"/>
            <a:ext cx="2762250" cy="3810000"/>
          </a:xfrm>
          <a:prstGeom prst="rect">
            <a:avLst/>
          </a:prstGeom>
        </p:spPr>
      </p:pic>
      <p:pic>
        <p:nvPicPr>
          <p:cNvPr id="4" name="Graphique 3" descr="Employé de bureau avec un remplissage uni">
            <a:extLst>
              <a:ext uri="{FF2B5EF4-FFF2-40B4-BE49-F238E27FC236}">
                <a16:creationId xmlns:a16="http://schemas.microsoft.com/office/drawing/2014/main" id="{2BD23708-1432-06B6-6E39-E67461F4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3427" y="2291103"/>
            <a:ext cx="2486025" cy="332422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0BD22011-54F1-2E93-B42F-B3338474482D}"/>
              </a:ext>
            </a:extLst>
          </p:cNvPr>
          <p:cNvSpPr/>
          <p:nvPr/>
        </p:nvSpPr>
        <p:spPr>
          <a:xfrm>
            <a:off x="2706806" y="2291103"/>
            <a:ext cx="6966322" cy="1971636"/>
          </a:xfrm>
          <a:custGeom>
            <a:avLst/>
            <a:gdLst>
              <a:gd name="connsiteX0" fmla="*/ 0 w 6966322"/>
              <a:gd name="connsiteY0" fmla="*/ 492909 h 1971636"/>
              <a:gd name="connsiteX1" fmla="*/ 598050 w 6966322"/>
              <a:gd name="connsiteY1" fmla="*/ 492909 h 1971636"/>
              <a:gd name="connsiteX2" fmla="*/ 1016686 w 6966322"/>
              <a:gd name="connsiteY2" fmla="*/ 492909 h 1971636"/>
              <a:gd name="connsiteX3" fmla="*/ 1435321 w 6966322"/>
              <a:gd name="connsiteY3" fmla="*/ 492909 h 1971636"/>
              <a:gd name="connsiteX4" fmla="*/ 1913761 w 6966322"/>
              <a:gd name="connsiteY4" fmla="*/ 492909 h 1971636"/>
              <a:gd name="connsiteX5" fmla="*/ 2392202 w 6966322"/>
              <a:gd name="connsiteY5" fmla="*/ 492909 h 1971636"/>
              <a:gd name="connsiteX6" fmla="*/ 3109862 w 6966322"/>
              <a:gd name="connsiteY6" fmla="*/ 492909 h 1971636"/>
              <a:gd name="connsiteX7" fmla="*/ 3528497 w 6966322"/>
              <a:gd name="connsiteY7" fmla="*/ 492909 h 1971636"/>
              <a:gd name="connsiteX8" fmla="*/ 4066743 w 6966322"/>
              <a:gd name="connsiteY8" fmla="*/ 492909 h 1971636"/>
              <a:gd name="connsiteX9" fmla="*/ 4724598 w 6966322"/>
              <a:gd name="connsiteY9" fmla="*/ 492909 h 1971636"/>
              <a:gd name="connsiteX10" fmla="*/ 5382454 w 6966322"/>
              <a:gd name="connsiteY10" fmla="*/ 492909 h 1971636"/>
              <a:gd name="connsiteX11" fmla="*/ 5980504 w 6966322"/>
              <a:gd name="connsiteY11" fmla="*/ 492909 h 1971636"/>
              <a:gd name="connsiteX12" fmla="*/ 5980504 w 6966322"/>
              <a:gd name="connsiteY12" fmla="*/ 0 h 1971636"/>
              <a:gd name="connsiteX13" fmla="*/ 6279535 w 6966322"/>
              <a:gd name="connsiteY13" fmla="*/ 299031 h 1971636"/>
              <a:gd name="connsiteX14" fmla="*/ 6588425 w 6966322"/>
              <a:gd name="connsiteY14" fmla="*/ 607921 h 1971636"/>
              <a:gd name="connsiteX15" fmla="*/ 6966322 w 6966322"/>
              <a:gd name="connsiteY15" fmla="*/ 985818 h 1971636"/>
              <a:gd name="connsiteX16" fmla="*/ 6627858 w 6966322"/>
              <a:gd name="connsiteY16" fmla="*/ 1324282 h 1971636"/>
              <a:gd name="connsiteX17" fmla="*/ 6279535 w 6966322"/>
              <a:gd name="connsiteY17" fmla="*/ 1672605 h 1971636"/>
              <a:gd name="connsiteX18" fmla="*/ 5980504 w 6966322"/>
              <a:gd name="connsiteY18" fmla="*/ 1971636 h 1971636"/>
              <a:gd name="connsiteX19" fmla="*/ 5980504 w 6966322"/>
              <a:gd name="connsiteY19" fmla="*/ 1478727 h 1971636"/>
              <a:gd name="connsiteX20" fmla="*/ 5561869 w 6966322"/>
              <a:gd name="connsiteY20" fmla="*/ 1478727 h 1971636"/>
              <a:gd name="connsiteX21" fmla="*/ 5083428 w 6966322"/>
              <a:gd name="connsiteY21" fmla="*/ 1478727 h 1971636"/>
              <a:gd name="connsiteX22" fmla="*/ 4425573 w 6966322"/>
              <a:gd name="connsiteY22" fmla="*/ 1478727 h 1971636"/>
              <a:gd name="connsiteX23" fmla="*/ 3947133 w 6966322"/>
              <a:gd name="connsiteY23" fmla="*/ 1478727 h 1971636"/>
              <a:gd name="connsiteX24" fmla="*/ 3408887 w 6966322"/>
              <a:gd name="connsiteY24" fmla="*/ 1478727 h 1971636"/>
              <a:gd name="connsiteX25" fmla="*/ 2870642 w 6966322"/>
              <a:gd name="connsiteY25" fmla="*/ 1478727 h 1971636"/>
              <a:gd name="connsiteX26" fmla="*/ 2212786 w 6966322"/>
              <a:gd name="connsiteY26" fmla="*/ 1478727 h 1971636"/>
              <a:gd name="connsiteX27" fmla="*/ 1614736 w 6966322"/>
              <a:gd name="connsiteY27" fmla="*/ 1478727 h 1971636"/>
              <a:gd name="connsiteX28" fmla="*/ 897076 w 6966322"/>
              <a:gd name="connsiteY28" fmla="*/ 1478727 h 1971636"/>
              <a:gd name="connsiteX29" fmla="*/ 0 w 6966322"/>
              <a:gd name="connsiteY29" fmla="*/ 1478727 h 1971636"/>
              <a:gd name="connsiteX30" fmla="*/ 0 w 6966322"/>
              <a:gd name="connsiteY30" fmla="*/ 985818 h 1971636"/>
              <a:gd name="connsiteX31" fmla="*/ 0 w 6966322"/>
              <a:gd name="connsiteY31" fmla="*/ 492909 h 197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966322" h="1971636" fill="none" extrusionOk="0">
                <a:moveTo>
                  <a:pt x="0" y="492909"/>
                </a:moveTo>
                <a:cubicBezTo>
                  <a:pt x="123494" y="485199"/>
                  <a:pt x="463050" y="511608"/>
                  <a:pt x="598050" y="492909"/>
                </a:cubicBezTo>
                <a:cubicBezTo>
                  <a:pt x="733050" y="474210"/>
                  <a:pt x="901935" y="493507"/>
                  <a:pt x="1016686" y="492909"/>
                </a:cubicBezTo>
                <a:cubicBezTo>
                  <a:pt x="1131437" y="492311"/>
                  <a:pt x="1308265" y="494894"/>
                  <a:pt x="1435321" y="492909"/>
                </a:cubicBezTo>
                <a:cubicBezTo>
                  <a:pt x="1562378" y="490924"/>
                  <a:pt x="1796350" y="539483"/>
                  <a:pt x="1913761" y="492909"/>
                </a:cubicBezTo>
                <a:cubicBezTo>
                  <a:pt x="2031172" y="446335"/>
                  <a:pt x="2279046" y="546828"/>
                  <a:pt x="2392202" y="492909"/>
                </a:cubicBezTo>
                <a:cubicBezTo>
                  <a:pt x="2505358" y="438990"/>
                  <a:pt x="2765534" y="552510"/>
                  <a:pt x="3109862" y="492909"/>
                </a:cubicBezTo>
                <a:cubicBezTo>
                  <a:pt x="3454190" y="433308"/>
                  <a:pt x="3334565" y="494814"/>
                  <a:pt x="3528497" y="492909"/>
                </a:cubicBezTo>
                <a:cubicBezTo>
                  <a:pt x="3722430" y="491004"/>
                  <a:pt x="3868852" y="505547"/>
                  <a:pt x="4066743" y="492909"/>
                </a:cubicBezTo>
                <a:cubicBezTo>
                  <a:pt x="4264634" y="480271"/>
                  <a:pt x="4457297" y="548975"/>
                  <a:pt x="4724598" y="492909"/>
                </a:cubicBezTo>
                <a:cubicBezTo>
                  <a:pt x="4991899" y="436843"/>
                  <a:pt x="5089568" y="537913"/>
                  <a:pt x="5382454" y="492909"/>
                </a:cubicBezTo>
                <a:cubicBezTo>
                  <a:pt x="5675340" y="447905"/>
                  <a:pt x="5745525" y="503352"/>
                  <a:pt x="5980504" y="492909"/>
                </a:cubicBezTo>
                <a:cubicBezTo>
                  <a:pt x="5970765" y="331036"/>
                  <a:pt x="6028259" y="152047"/>
                  <a:pt x="5980504" y="0"/>
                </a:cubicBezTo>
                <a:cubicBezTo>
                  <a:pt x="6088581" y="89442"/>
                  <a:pt x="6136619" y="208421"/>
                  <a:pt x="6279535" y="299031"/>
                </a:cubicBezTo>
                <a:cubicBezTo>
                  <a:pt x="6422451" y="389641"/>
                  <a:pt x="6505241" y="564820"/>
                  <a:pt x="6588425" y="607921"/>
                </a:cubicBezTo>
                <a:cubicBezTo>
                  <a:pt x="6671609" y="651022"/>
                  <a:pt x="6828528" y="873807"/>
                  <a:pt x="6966322" y="985818"/>
                </a:cubicBezTo>
                <a:cubicBezTo>
                  <a:pt x="6811261" y="1142095"/>
                  <a:pt x="6738407" y="1146955"/>
                  <a:pt x="6627858" y="1324282"/>
                </a:cubicBezTo>
                <a:cubicBezTo>
                  <a:pt x="6517309" y="1501609"/>
                  <a:pt x="6380964" y="1514520"/>
                  <a:pt x="6279535" y="1672605"/>
                </a:cubicBezTo>
                <a:cubicBezTo>
                  <a:pt x="6178106" y="1830690"/>
                  <a:pt x="6052389" y="1889210"/>
                  <a:pt x="5980504" y="1971636"/>
                </a:cubicBezTo>
                <a:cubicBezTo>
                  <a:pt x="5929777" y="1858455"/>
                  <a:pt x="6020879" y="1701325"/>
                  <a:pt x="5980504" y="1478727"/>
                </a:cubicBezTo>
                <a:cubicBezTo>
                  <a:pt x="5883231" y="1480594"/>
                  <a:pt x="5704978" y="1430839"/>
                  <a:pt x="5561869" y="1478727"/>
                </a:cubicBezTo>
                <a:cubicBezTo>
                  <a:pt x="5418761" y="1526615"/>
                  <a:pt x="5241954" y="1425572"/>
                  <a:pt x="5083428" y="1478727"/>
                </a:cubicBezTo>
                <a:cubicBezTo>
                  <a:pt x="4924902" y="1531882"/>
                  <a:pt x="4722922" y="1422844"/>
                  <a:pt x="4425573" y="1478727"/>
                </a:cubicBezTo>
                <a:cubicBezTo>
                  <a:pt x="4128225" y="1534610"/>
                  <a:pt x="4155363" y="1476142"/>
                  <a:pt x="3947133" y="1478727"/>
                </a:cubicBezTo>
                <a:cubicBezTo>
                  <a:pt x="3738903" y="1481312"/>
                  <a:pt x="3539126" y="1427044"/>
                  <a:pt x="3408887" y="1478727"/>
                </a:cubicBezTo>
                <a:cubicBezTo>
                  <a:pt x="3278648" y="1530410"/>
                  <a:pt x="3082010" y="1425320"/>
                  <a:pt x="2870642" y="1478727"/>
                </a:cubicBezTo>
                <a:cubicBezTo>
                  <a:pt x="2659275" y="1532134"/>
                  <a:pt x="2529410" y="1409910"/>
                  <a:pt x="2212786" y="1478727"/>
                </a:cubicBezTo>
                <a:cubicBezTo>
                  <a:pt x="1896162" y="1547544"/>
                  <a:pt x="1899548" y="1426319"/>
                  <a:pt x="1614736" y="1478727"/>
                </a:cubicBezTo>
                <a:cubicBezTo>
                  <a:pt x="1329924" y="1531135"/>
                  <a:pt x="1145338" y="1439152"/>
                  <a:pt x="897076" y="1478727"/>
                </a:cubicBezTo>
                <a:cubicBezTo>
                  <a:pt x="648814" y="1518302"/>
                  <a:pt x="344104" y="1413218"/>
                  <a:pt x="0" y="1478727"/>
                </a:cubicBezTo>
                <a:cubicBezTo>
                  <a:pt x="-58901" y="1311233"/>
                  <a:pt x="53527" y="1186072"/>
                  <a:pt x="0" y="985818"/>
                </a:cubicBezTo>
                <a:cubicBezTo>
                  <a:pt x="-53527" y="785564"/>
                  <a:pt x="53512" y="591794"/>
                  <a:pt x="0" y="492909"/>
                </a:cubicBezTo>
                <a:close/>
              </a:path>
              <a:path w="6966322" h="1971636" stroke="0" extrusionOk="0">
                <a:moveTo>
                  <a:pt x="0" y="492909"/>
                </a:moveTo>
                <a:cubicBezTo>
                  <a:pt x="148705" y="420666"/>
                  <a:pt x="386786" y="559726"/>
                  <a:pt x="657855" y="492909"/>
                </a:cubicBezTo>
                <a:cubicBezTo>
                  <a:pt x="928924" y="426092"/>
                  <a:pt x="982971" y="512364"/>
                  <a:pt x="1196101" y="492909"/>
                </a:cubicBezTo>
                <a:cubicBezTo>
                  <a:pt x="1409231" y="473454"/>
                  <a:pt x="1559693" y="493243"/>
                  <a:pt x="1913761" y="492909"/>
                </a:cubicBezTo>
                <a:cubicBezTo>
                  <a:pt x="2267829" y="492575"/>
                  <a:pt x="2165167" y="520977"/>
                  <a:pt x="2332397" y="492909"/>
                </a:cubicBezTo>
                <a:cubicBezTo>
                  <a:pt x="2499627" y="464841"/>
                  <a:pt x="2680242" y="556174"/>
                  <a:pt x="2930447" y="492909"/>
                </a:cubicBezTo>
                <a:cubicBezTo>
                  <a:pt x="3180652" y="429644"/>
                  <a:pt x="3367176" y="545402"/>
                  <a:pt x="3648107" y="492909"/>
                </a:cubicBezTo>
                <a:cubicBezTo>
                  <a:pt x="3929038" y="440416"/>
                  <a:pt x="4033102" y="548791"/>
                  <a:pt x="4186353" y="492909"/>
                </a:cubicBezTo>
                <a:cubicBezTo>
                  <a:pt x="4339604" y="437027"/>
                  <a:pt x="4656432" y="493117"/>
                  <a:pt x="4784403" y="492909"/>
                </a:cubicBezTo>
                <a:cubicBezTo>
                  <a:pt x="4912374" y="492701"/>
                  <a:pt x="5198378" y="500186"/>
                  <a:pt x="5442259" y="492909"/>
                </a:cubicBezTo>
                <a:cubicBezTo>
                  <a:pt x="5686140" y="485632"/>
                  <a:pt x="5740267" y="529337"/>
                  <a:pt x="5980504" y="492909"/>
                </a:cubicBezTo>
                <a:cubicBezTo>
                  <a:pt x="5931542" y="373626"/>
                  <a:pt x="6017167" y="130804"/>
                  <a:pt x="5980504" y="0"/>
                </a:cubicBezTo>
                <a:cubicBezTo>
                  <a:pt x="6048174" y="57716"/>
                  <a:pt x="6136598" y="210994"/>
                  <a:pt x="6279535" y="299031"/>
                </a:cubicBezTo>
                <a:cubicBezTo>
                  <a:pt x="6422472" y="387068"/>
                  <a:pt x="6457138" y="516200"/>
                  <a:pt x="6608141" y="627637"/>
                </a:cubicBezTo>
                <a:cubicBezTo>
                  <a:pt x="6759144" y="739074"/>
                  <a:pt x="6762457" y="851780"/>
                  <a:pt x="6966322" y="985818"/>
                </a:cubicBezTo>
                <a:cubicBezTo>
                  <a:pt x="6850184" y="1111482"/>
                  <a:pt x="6753369" y="1182045"/>
                  <a:pt x="6647574" y="1304566"/>
                </a:cubicBezTo>
                <a:cubicBezTo>
                  <a:pt x="6541779" y="1427087"/>
                  <a:pt x="6379771" y="1530383"/>
                  <a:pt x="6328826" y="1623314"/>
                </a:cubicBezTo>
                <a:cubicBezTo>
                  <a:pt x="6277881" y="1716245"/>
                  <a:pt x="6142990" y="1791429"/>
                  <a:pt x="5980504" y="1971636"/>
                </a:cubicBezTo>
                <a:cubicBezTo>
                  <a:pt x="5970603" y="1798387"/>
                  <a:pt x="5992458" y="1587779"/>
                  <a:pt x="5980504" y="1478727"/>
                </a:cubicBezTo>
                <a:cubicBezTo>
                  <a:pt x="5819999" y="1515253"/>
                  <a:pt x="5652552" y="1451246"/>
                  <a:pt x="5561869" y="1478727"/>
                </a:cubicBezTo>
                <a:cubicBezTo>
                  <a:pt x="5471186" y="1506208"/>
                  <a:pt x="5325479" y="1436205"/>
                  <a:pt x="5143233" y="1478727"/>
                </a:cubicBezTo>
                <a:cubicBezTo>
                  <a:pt x="4960987" y="1521249"/>
                  <a:pt x="4768336" y="1454817"/>
                  <a:pt x="4425573" y="1478727"/>
                </a:cubicBezTo>
                <a:cubicBezTo>
                  <a:pt x="4082810" y="1502637"/>
                  <a:pt x="4065302" y="1464295"/>
                  <a:pt x="3947133" y="1478727"/>
                </a:cubicBezTo>
                <a:cubicBezTo>
                  <a:pt x="3828964" y="1493159"/>
                  <a:pt x="3420048" y="1470626"/>
                  <a:pt x="3229472" y="1478727"/>
                </a:cubicBezTo>
                <a:cubicBezTo>
                  <a:pt x="3038896" y="1486828"/>
                  <a:pt x="2700710" y="1427682"/>
                  <a:pt x="2511812" y="1478727"/>
                </a:cubicBezTo>
                <a:cubicBezTo>
                  <a:pt x="2322914" y="1529772"/>
                  <a:pt x="2116938" y="1450505"/>
                  <a:pt x="1913761" y="1478727"/>
                </a:cubicBezTo>
                <a:cubicBezTo>
                  <a:pt x="1710584" y="1506949"/>
                  <a:pt x="1638502" y="1435563"/>
                  <a:pt x="1375516" y="1478727"/>
                </a:cubicBezTo>
                <a:cubicBezTo>
                  <a:pt x="1112531" y="1521891"/>
                  <a:pt x="952496" y="1408668"/>
                  <a:pt x="717660" y="1478727"/>
                </a:cubicBezTo>
                <a:cubicBezTo>
                  <a:pt x="482824" y="1548786"/>
                  <a:pt x="331685" y="1442927"/>
                  <a:pt x="0" y="1478727"/>
                </a:cubicBezTo>
                <a:cubicBezTo>
                  <a:pt x="-25517" y="1299267"/>
                  <a:pt x="47297" y="1181757"/>
                  <a:pt x="0" y="966102"/>
                </a:cubicBezTo>
                <a:cubicBezTo>
                  <a:pt x="-47297" y="750448"/>
                  <a:pt x="6879" y="704484"/>
                  <a:pt x="0" y="492909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363887920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CF881EF9-5CC7-227D-16CD-FCB99D7F9BD9}"/>
              </a:ext>
            </a:extLst>
          </p:cNvPr>
          <p:cNvSpPr/>
          <p:nvPr/>
        </p:nvSpPr>
        <p:spPr>
          <a:xfrm>
            <a:off x="2625342" y="4074320"/>
            <a:ext cx="6851456" cy="1785700"/>
          </a:xfrm>
          <a:custGeom>
            <a:avLst/>
            <a:gdLst>
              <a:gd name="connsiteX0" fmla="*/ 0 w 6851456"/>
              <a:gd name="connsiteY0" fmla="*/ 892850 h 1785700"/>
              <a:gd name="connsiteX1" fmla="*/ 419640 w 6851456"/>
              <a:gd name="connsiteY1" fmla="*/ 473211 h 1785700"/>
              <a:gd name="connsiteX2" fmla="*/ 892850 w 6851456"/>
              <a:gd name="connsiteY2" fmla="*/ 0 h 1785700"/>
              <a:gd name="connsiteX3" fmla="*/ 892850 w 6851456"/>
              <a:gd name="connsiteY3" fmla="*/ 446425 h 1785700"/>
              <a:gd name="connsiteX4" fmla="*/ 1376159 w 6851456"/>
              <a:gd name="connsiteY4" fmla="*/ 446425 h 1785700"/>
              <a:gd name="connsiteX5" fmla="*/ 2038226 w 6851456"/>
              <a:gd name="connsiteY5" fmla="*/ 446425 h 1785700"/>
              <a:gd name="connsiteX6" fmla="*/ 2640708 w 6851456"/>
              <a:gd name="connsiteY6" fmla="*/ 446425 h 1785700"/>
              <a:gd name="connsiteX7" fmla="*/ 3302775 w 6851456"/>
              <a:gd name="connsiteY7" fmla="*/ 446425 h 1785700"/>
              <a:gd name="connsiteX8" fmla="*/ 3786084 w 6851456"/>
              <a:gd name="connsiteY8" fmla="*/ 446425 h 1785700"/>
              <a:gd name="connsiteX9" fmla="*/ 4567324 w 6851456"/>
              <a:gd name="connsiteY9" fmla="*/ 446425 h 1785700"/>
              <a:gd name="connsiteX10" fmla="*/ 5288977 w 6851456"/>
              <a:gd name="connsiteY10" fmla="*/ 446425 h 1785700"/>
              <a:gd name="connsiteX11" fmla="*/ 5951044 w 6851456"/>
              <a:gd name="connsiteY11" fmla="*/ 446425 h 1785700"/>
              <a:gd name="connsiteX12" fmla="*/ 6851456 w 6851456"/>
              <a:gd name="connsiteY12" fmla="*/ 446425 h 1785700"/>
              <a:gd name="connsiteX13" fmla="*/ 6851456 w 6851456"/>
              <a:gd name="connsiteY13" fmla="*/ 910707 h 1785700"/>
              <a:gd name="connsiteX14" fmla="*/ 6851456 w 6851456"/>
              <a:gd name="connsiteY14" fmla="*/ 1339275 h 1785700"/>
              <a:gd name="connsiteX15" fmla="*/ 6129803 w 6851456"/>
              <a:gd name="connsiteY15" fmla="*/ 1339275 h 1785700"/>
              <a:gd name="connsiteX16" fmla="*/ 5527321 w 6851456"/>
              <a:gd name="connsiteY16" fmla="*/ 1339275 h 1785700"/>
              <a:gd name="connsiteX17" fmla="*/ 4805668 w 6851456"/>
              <a:gd name="connsiteY17" fmla="*/ 1339275 h 1785700"/>
              <a:gd name="connsiteX18" fmla="*/ 4203187 w 6851456"/>
              <a:gd name="connsiteY18" fmla="*/ 1339275 h 1785700"/>
              <a:gd name="connsiteX19" fmla="*/ 3719878 w 6851456"/>
              <a:gd name="connsiteY19" fmla="*/ 1339275 h 1785700"/>
              <a:gd name="connsiteX20" fmla="*/ 3176982 w 6851456"/>
              <a:gd name="connsiteY20" fmla="*/ 1339275 h 1785700"/>
              <a:gd name="connsiteX21" fmla="*/ 2514915 w 6851456"/>
              <a:gd name="connsiteY21" fmla="*/ 1339275 h 1785700"/>
              <a:gd name="connsiteX22" fmla="*/ 1852848 w 6851456"/>
              <a:gd name="connsiteY22" fmla="*/ 1339275 h 1785700"/>
              <a:gd name="connsiteX23" fmla="*/ 892850 w 6851456"/>
              <a:gd name="connsiteY23" fmla="*/ 1339275 h 1785700"/>
              <a:gd name="connsiteX24" fmla="*/ 892850 w 6851456"/>
              <a:gd name="connsiteY24" fmla="*/ 1785700 h 1785700"/>
              <a:gd name="connsiteX25" fmla="*/ 428568 w 6851456"/>
              <a:gd name="connsiteY25" fmla="*/ 1321418 h 1785700"/>
              <a:gd name="connsiteX26" fmla="*/ 0 w 6851456"/>
              <a:gd name="connsiteY26" fmla="*/ 892850 h 17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1456" h="1785700" fill="none" extrusionOk="0">
                <a:moveTo>
                  <a:pt x="0" y="892850"/>
                </a:moveTo>
                <a:cubicBezTo>
                  <a:pt x="183085" y="671382"/>
                  <a:pt x="304864" y="564759"/>
                  <a:pt x="419640" y="473211"/>
                </a:cubicBezTo>
                <a:cubicBezTo>
                  <a:pt x="534416" y="381663"/>
                  <a:pt x="720113" y="136569"/>
                  <a:pt x="892850" y="0"/>
                </a:cubicBezTo>
                <a:cubicBezTo>
                  <a:pt x="886388" y="131396"/>
                  <a:pt x="890224" y="350755"/>
                  <a:pt x="892850" y="446425"/>
                </a:cubicBezTo>
                <a:cubicBezTo>
                  <a:pt x="1052398" y="431442"/>
                  <a:pt x="1237811" y="461214"/>
                  <a:pt x="1376159" y="446425"/>
                </a:cubicBezTo>
                <a:cubicBezTo>
                  <a:pt x="1514507" y="431636"/>
                  <a:pt x="1870036" y="473644"/>
                  <a:pt x="2038226" y="446425"/>
                </a:cubicBezTo>
                <a:cubicBezTo>
                  <a:pt x="2206416" y="419206"/>
                  <a:pt x="2431309" y="441856"/>
                  <a:pt x="2640708" y="446425"/>
                </a:cubicBezTo>
                <a:cubicBezTo>
                  <a:pt x="2850107" y="450994"/>
                  <a:pt x="3119921" y="454974"/>
                  <a:pt x="3302775" y="446425"/>
                </a:cubicBezTo>
                <a:cubicBezTo>
                  <a:pt x="3485629" y="437876"/>
                  <a:pt x="3656328" y="444118"/>
                  <a:pt x="3786084" y="446425"/>
                </a:cubicBezTo>
                <a:cubicBezTo>
                  <a:pt x="3915840" y="448732"/>
                  <a:pt x="4182778" y="466439"/>
                  <a:pt x="4567324" y="446425"/>
                </a:cubicBezTo>
                <a:cubicBezTo>
                  <a:pt x="4951870" y="426411"/>
                  <a:pt x="4988345" y="470458"/>
                  <a:pt x="5288977" y="446425"/>
                </a:cubicBezTo>
                <a:cubicBezTo>
                  <a:pt x="5589609" y="422392"/>
                  <a:pt x="5750778" y="448019"/>
                  <a:pt x="5951044" y="446425"/>
                </a:cubicBezTo>
                <a:cubicBezTo>
                  <a:pt x="6151310" y="444831"/>
                  <a:pt x="6606878" y="418075"/>
                  <a:pt x="6851456" y="446425"/>
                </a:cubicBezTo>
                <a:cubicBezTo>
                  <a:pt x="6842543" y="568034"/>
                  <a:pt x="6855108" y="747297"/>
                  <a:pt x="6851456" y="910707"/>
                </a:cubicBezTo>
                <a:cubicBezTo>
                  <a:pt x="6847804" y="1074117"/>
                  <a:pt x="6848663" y="1141831"/>
                  <a:pt x="6851456" y="1339275"/>
                </a:cubicBezTo>
                <a:cubicBezTo>
                  <a:pt x="6638993" y="1353644"/>
                  <a:pt x="6419637" y="1357979"/>
                  <a:pt x="6129803" y="1339275"/>
                </a:cubicBezTo>
                <a:cubicBezTo>
                  <a:pt x="5839969" y="1320571"/>
                  <a:pt x="5681561" y="1349268"/>
                  <a:pt x="5527321" y="1339275"/>
                </a:cubicBezTo>
                <a:cubicBezTo>
                  <a:pt x="5373081" y="1329282"/>
                  <a:pt x="5147391" y="1366696"/>
                  <a:pt x="4805668" y="1339275"/>
                </a:cubicBezTo>
                <a:cubicBezTo>
                  <a:pt x="4463945" y="1311854"/>
                  <a:pt x="4426407" y="1318280"/>
                  <a:pt x="4203187" y="1339275"/>
                </a:cubicBezTo>
                <a:cubicBezTo>
                  <a:pt x="3979967" y="1360270"/>
                  <a:pt x="3890787" y="1360832"/>
                  <a:pt x="3719878" y="1339275"/>
                </a:cubicBezTo>
                <a:cubicBezTo>
                  <a:pt x="3548969" y="1317718"/>
                  <a:pt x="3404125" y="1317563"/>
                  <a:pt x="3176982" y="1339275"/>
                </a:cubicBezTo>
                <a:cubicBezTo>
                  <a:pt x="2949839" y="1360987"/>
                  <a:pt x="2752415" y="1371122"/>
                  <a:pt x="2514915" y="1339275"/>
                </a:cubicBezTo>
                <a:cubicBezTo>
                  <a:pt x="2277415" y="1307428"/>
                  <a:pt x="2183798" y="1356978"/>
                  <a:pt x="1852848" y="1339275"/>
                </a:cubicBezTo>
                <a:cubicBezTo>
                  <a:pt x="1521898" y="1321572"/>
                  <a:pt x="1231532" y="1341800"/>
                  <a:pt x="892850" y="1339275"/>
                </a:cubicBezTo>
                <a:cubicBezTo>
                  <a:pt x="875368" y="1443729"/>
                  <a:pt x="903199" y="1602410"/>
                  <a:pt x="892850" y="1785700"/>
                </a:cubicBezTo>
                <a:cubicBezTo>
                  <a:pt x="774879" y="1668142"/>
                  <a:pt x="511440" y="1450063"/>
                  <a:pt x="428568" y="1321418"/>
                </a:cubicBezTo>
                <a:cubicBezTo>
                  <a:pt x="345696" y="1192773"/>
                  <a:pt x="199486" y="1105808"/>
                  <a:pt x="0" y="892850"/>
                </a:cubicBezTo>
                <a:close/>
              </a:path>
              <a:path w="6851456" h="1785700" stroke="0" extrusionOk="0">
                <a:moveTo>
                  <a:pt x="0" y="892850"/>
                </a:moveTo>
                <a:cubicBezTo>
                  <a:pt x="123845" y="803594"/>
                  <a:pt x="335235" y="548499"/>
                  <a:pt x="428568" y="464282"/>
                </a:cubicBezTo>
                <a:cubicBezTo>
                  <a:pt x="521901" y="380065"/>
                  <a:pt x="755347" y="127072"/>
                  <a:pt x="892850" y="0"/>
                </a:cubicBezTo>
                <a:cubicBezTo>
                  <a:pt x="906415" y="204348"/>
                  <a:pt x="881424" y="241338"/>
                  <a:pt x="892850" y="446425"/>
                </a:cubicBezTo>
                <a:cubicBezTo>
                  <a:pt x="1144827" y="413752"/>
                  <a:pt x="1350356" y="413281"/>
                  <a:pt x="1614503" y="446425"/>
                </a:cubicBezTo>
                <a:cubicBezTo>
                  <a:pt x="1878650" y="479569"/>
                  <a:pt x="1934376" y="461443"/>
                  <a:pt x="2097813" y="446425"/>
                </a:cubicBezTo>
                <a:cubicBezTo>
                  <a:pt x="2261250" y="431408"/>
                  <a:pt x="2486222" y="412741"/>
                  <a:pt x="2819466" y="446425"/>
                </a:cubicBezTo>
                <a:cubicBezTo>
                  <a:pt x="3152710" y="480109"/>
                  <a:pt x="3103079" y="435026"/>
                  <a:pt x="3362361" y="446425"/>
                </a:cubicBezTo>
                <a:cubicBezTo>
                  <a:pt x="3621643" y="457824"/>
                  <a:pt x="3845594" y="431893"/>
                  <a:pt x="4143601" y="446425"/>
                </a:cubicBezTo>
                <a:cubicBezTo>
                  <a:pt x="4441608" y="460957"/>
                  <a:pt x="4468813" y="417841"/>
                  <a:pt x="4746082" y="446425"/>
                </a:cubicBezTo>
                <a:cubicBezTo>
                  <a:pt x="5023351" y="475009"/>
                  <a:pt x="5170273" y="472652"/>
                  <a:pt x="5288977" y="446425"/>
                </a:cubicBezTo>
                <a:cubicBezTo>
                  <a:pt x="5407681" y="420198"/>
                  <a:pt x="5731221" y="429263"/>
                  <a:pt x="6010630" y="446425"/>
                </a:cubicBezTo>
                <a:cubicBezTo>
                  <a:pt x="6290039" y="463587"/>
                  <a:pt x="6572762" y="432502"/>
                  <a:pt x="6851456" y="446425"/>
                </a:cubicBezTo>
                <a:cubicBezTo>
                  <a:pt x="6831615" y="540534"/>
                  <a:pt x="6840769" y="772242"/>
                  <a:pt x="6851456" y="883922"/>
                </a:cubicBezTo>
                <a:cubicBezTo>
                  <a:pt x="6862143" y="995602"/>
                  <a:pt x="6836598" y="1212665"/>
                  <a:pt x="6851456" y="1339275"/>
                </a:cubicBezTo>
                <a:cubicBezTo>
                  <a:pt x="6547644" y="1350870"/>
                  <a:pt x="6270943" y="1322710"/>
                  <a:pt x="6070217" y="1339275"/>
                </a:cubicBezTo>
                <a:cubicBezTo>
                  <a:pt x="5869491" y="1355840"/>
                  <a:pt x="5566584" y="1365481"/>
                  <a:pt x="5348563" y="1339275"/>
                </a:cubicBezTo>
                <a:cubicBezTo>
                  <a:pt x="5130542" y="1313069"/>
                  <a:pt x="5000595" y="1316420"/>
                  <a:pt x="4805668" y="1339275"/>
                </a:cubicBezTo>
                <a:cubicBezTo>
                  <a:pt x="4610741" y="1362130"/>
                  <a:pt x="4340714" y="1344722"/>
                  <a:pt x="4024428" y="1339275"/>
                </a:cubicBezTo>
                <a:cubicBezTo>
                  <a:pt x="3708142" y="1333828"/>
                  <a:pt x="3429972" y="1350185"/>
                  <a:pt x="3243189" y="1339275"/>
                </a:cubicBezTo>
                <a:cubicBezTo>
                  <a:pt x="3056406" y="1328365"/>
                  <a:pt x="2768198" y="1344959"/>
                  <a:pt x="2461950" y="1339275"/>
                </a:cubicBezTo>
                <a:cubicBezTo>
                  <a:pt x="2155702" y="1333591"/>
                  <a:pt x="2082608" y="1317629"/>
                  <a:pt x="1978640" y="1339275"/>
                </a:cubicBezTo>
                <a:cubicBezTo>
                  <a:pt x="1874672" y="1360922"/>
                  <a:pt x="1164236" y="1382868"/>
                  <a:pt x="892850" y="1339275"/>
                </a:cubicBezTo>
                <a:cubicBezTo>
                  <a:pt x="898086" y="1430644"/>
                  <a:pt x="898263" y="1672681"/>
                  <a:pt x="892850" y="1785700"/>
                </a:cubicBezTo>
                <a:cubicBezTo>
                  <a:pt x="693419" y="1540888"/>
                  <a:pt x="593652" y="1530401"/>
                  <a:pt x="428568" y="1321418"/>
                </a:cubicBezTo>
                <a:cubicBezTo>
                  <a:pt x="263484" y="1112435"/>
                  <a:pt x="181797" y="1106627"/>
                  <a:pt x="0" y="89285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004007234">
                  <a:prstGeom prst="lef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283924-5A67-1F9C-5E2F-626ADDB42808}"/>
              </a:ext>
            </a:extLst>
          </p:cNvPr>
          <p:cNvSpPr txBox="1"/>
          <p:nvPr/>
        </p:nvSpPr>
        <p:spPr>
          <a:xfrm>
            <a:off x="9910896" y="5490688"/>
            <a:ext cx="170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>
                    <a:lumMod val="10000"/>
                  </a:schemeClr>
                </a:solidFill>
              </a:rPr>
              <a:t>Commercial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918FA34-75B5-4559-700D-ADBCDD4F1049}"/>
              </a:ext>
            </a:extLst>
          </p:cNvPr>
          <p:cNvSpPr txBox="1"/>
          <p:nvPr/>
        </p:nvSpPr>
        <p:spPr>
          <a:xfrm>
            <a:off x="1792849" y="5442329"/>
            <a:ext cx="7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>
                    <a:lumMod val="10000"/>
                  </a:schemeClr>
                </a:solidFill>
              </a:rPr>
              <a:t>Bot</a:t>
            </a:r>
          </a:p>
        </p:txBody>
      </p:sp>
      <p:pic>
        <p:nvPicPr>
          <p:cNvPr id="23" name="Graphique 22" descr="Internet des objets avec un remplissage uni">
            <a:extLst>
              <a:ext uri="{FF2B5EF4-FFF2-40B4-BE49-F238E27FC236}">
                <a16:creationId xmlns:a16="http://schemas.microsoft.com/office/drawing/2014/main" id="{4883545F-67ED-E11C-A8F9-FFE2E804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0947" y="4515814"/>
            <a:ext cx="480757" cy="480757"/>
          </a:xfrm>
          <a:prstGeom prst="rect">
            <a:avLst/>
          </a:prstGeom>
        </p:spPr>
      </p:pic>
      <p:pic>
        <p:nvPicPr>
          <p:cNvPr id="25" name="Graphique 24" descr="Micro de radio avec un remplissage uni">
            <a:extLst>
              <a:ext uri="{FF2B5EF4-FFF2-40B4-BE49-F238E27FC236}">
                <a16:creationId xmlns:a16="http://schemas.microsoft.com/office/drawing/2014/main" id="{19FF8EF7-6700-1DF7-C369-2ACF2C217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8416" y="4744980"/>
            <a:ext cx="353078" cy="353078"/>
          </a:xfrm>
          <a:prstGeom prst="rect">
            <a:avLst/>
          </a:prstGeom>
        </p:spPr>
      </p:pic>
      <p:pic>
        <p:nvPicPr>
          <p:cNvPr id="27" name="Graphique 26" descr="Téléphone à haut-parleur avec un remplissage uni">
            <a:extLst>
              <a:ext uri="{FF2B5EF4-FFF2-40B4-BE49-F238E27FC236}">
                <a16:creationId xmlns:a16="http://schemas.microsoft.com/office/drawing/2014/main" id="{F96449D5-66DB-A0A3-4BBD-5968FE731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5749" y="3007391"/>
            <a:ext cx="640292" cy="64029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1F77B20-9394-E099-F486-E4A75A6B4363}"/>
              </a:ext>
            </a:extLst>
          </p:cNvPr>
          <p:cNvSpPr txBox="1"/>
          <p:nvPr/>
        </p:nvSpPr>
        <p:spPr>
          <a:xfrm>
            <a:off x="3106671" y="5038802"/>
            <a:ext cx="102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err="1"/>
              <a:t>Text</a:t>
            </a:r>
            <a:r>
              <a:rPr lang="fr-FR" sz="1000"/>
              <a:t> : IA </a:t>
            </a:r>
            <a:r>
              <a:rPr lang="fr-FR" sz="1000" err="1"/>
              <a:t>Gen</a:t>
            </a:r>
            <a:r>
              <a:rPr lang="fr-FR" sz="1000"/>
              <a:t> ou prédéfinies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2C535DA-0F63-C30E-83D4-F4222650D615}"/>
              </a:ext>
            </a:extLst>
          </p:cNvPr>
          <p:cNvSpPr txBox="1"/>
          <p:nvPr/>
        </p:nvSpPr>
        <p:spPr>
          <a:xfrm>
            <a:off x="5100406" y="2379210"/>
            <a:ext cx="170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2">
                    <a:lumMod val="10000"/>
                  </a:schemeClr>
                </a:solidFill>
              </a:rPr>
              <a:t>Réplique du bot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97A6B4-7908-20E4-075A-175FC91A7CB9}"/>
              </a:ext>
            </a:extLst>
          </p:cNvPr>
          <p:cNvSpPr txBox="1"/>
          <p:nvPr/>
        </p:nvSpPr>
        <p:spPr>
          <a:xfrm>
            <a:off x="4427665" y="4196008"/>
            <a:ext cx="248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2">
                    <a:lumMod val="10000"/>
                  </a:schemeClr>
                </a:solidFill>
              </a:rPr>
              <a:t>Réponse du Commercial</a:t>
            </a:r>
          </a:p>
        </p:txBody>
      </p:sp>
      <p:sp>
        <p:nvSpPr>
          <p:cNvPr id="32" name="Phylactère : pensées 31">
            <a:extLst>
              <a:ext uri="{FF2B5EF4-FFF2-40B4-BE49-F238E27FC236}">
                <a16:creationId xmlns:a16="http://schemas.microsoft.com/office/drawing/2014/main" id="{085B3F25-155A-52EF-3656-590402FCCCD6}"/>
              </a:ext>
            </a:extLst>
          </p:cNvPr>
          <p:cNvSpPr/>
          <p:nvPr/>
        </p:nvSpPr>
        <p:spPr>
          <a:xfrm>
            <a:off x="5438360" y="3022057"/>
            <a:ext cx="1314576" cy="36852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Speech ai azure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DDBC3E-8901-E59E-FE83-A10BAFF849BA}"/>
              </a:ext>
            </a:extLst>
          </p:cNvPr>
          <p:cNvSpPr txBox="1"/>
          <p:nvPr/>
        </p:nvSpPr>
        <p:spPr>
          <a:xfrm>
            <a:off x="5614418" y="3427958"/>
            <a:ext cx="1091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err="1"/>
              <a:t>synthesizer</a:t>
            </a:r>
            <a:endParaRPr lang="fr-FR" sz="1000" b="1"/>
          </a:p>
        </p:txBody>
      </p:sp>
      <p:sp>
        <p:nvSpPr>
          <p:cNvPr id="34" name="Phylactère : pensées 33">
            <a:extLst>
              <a:ext uri="{FF2B5EF4-FFF2-40B4-BE49-F238E27FC236}">
                <a16:creationId xmlns:a16="http://schemas.microsoft.com/office/drawing/2014/main" id="{E841580B-B316-9389-D4BB-E2457695405F}"/>
              </a:ext>
            </a:extLst>
          </p:cNvPr>
          <p:cNvSpPr/>
          <p:nvPr/>
        </p:nvSpPr>
        <p:spPr>
          <a:xfrm>
            <a:off x="5346075" y="4690429"/>
            <a:ext cx="1314576" cy="36852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/>
              <a:t>Speech ai azure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B4510CE-C8EA-E238-E78C-93504E1350C4}"/>
              </a:ext>
            </a:extLst>
          </p:cNvPr>
          <p:cNvSpPr txBox="1"/>
          <p:nvPr/>
        </p:nvSpPr>
        <p:spPr>
          <a:xfrm>
            <a:off x="5445421" y="5108052"/>
            <a:ext cx="1014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err="1"/>
              <a:t>recognizer</a:t>
            </a:r>
            <a:endParaRPr lang="fr-FR" sz="1000" b="1"/>
          </a:p>
        </p:txBody>
      </p:sp>
      <p:sp>
        <p:nvSpPr>
          <p:cNvPr id="37" name="Organigramme : Document 36">
            <a:extLst>
              <a:ext uri="{FF2B5EF4-FFF2-40B4-BE49-F238E27FC236}">
                <a16:creationId xmlns:a16="http://schemas.microsoft.com/office/drawing/2014/main" id="{BA71C34F-B9C0-5C72-E29A-712050337B8A}"/>
              </a:ext>
            </a:extLst>
          </p:cNvPr>
          <p:cNvSpPr/>
          <p:nvPr/>
        </p:nvSpPr>
        <p:spPr>
          <a:xfrm>
            <a:off x="4260087" y="4693043"/>
            <a:ext cx="529124" cy="426658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err="1"/>
              <a:t>text</a:t>
            </a:r>
            <a:endParaRPr lang="fr-FR" sz="1400"/>
          </a:p>
        </p:txBody>
      </p:sp>
      <p:pic>
        <p:nvPicPr>
          <p:cNvPr id="41" name="Graphique 40" descr="Commande vocale avec un remplissage uni">
            <a:extLst>
              <a:ext uri="{FF2B5EF4-FFF2-40B4-BE49-F238E27FC236}">
                <a16:creationId xmlns:a16="http://schemas.microsoft.com/office/drawing/2014/main" id="{1B0D404F-6116-0620-9F9A-22BFA7F1AB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4278" y="3022274"/>
            <a:ext cx="509882" cy="509882"/>
          </a:xfrm>
          <a:prstGeom prst="rect">
            <a:avLst/>
          </a:prstGeom>
        </p:spPr>
      </p:pic>
      <p:pic>
        <p:nvPicPr>
          <p:cNvPr id="43" name="Graphique 42" descr="Commande vocale contour">
            <a:extLst>
              <a:ext uri="{FF2B5EF4-FFF2-40B4-BE49-F238E27FC236}">
                <a16:creationId xmlns:a16="http://schemas.microsoft.com/office/drawing/2014/main" id="{924D1945-0F99-2A91-110E-420C629E35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2521" y="4699830"/>
            <a:ext cx="563703" cy="493291"/>
          </a:xfrm>
          <a:prstGeom prst="rect">
            <a:avLst/>
          </a:prstGeom>
        </p:spPr>
      </p:pic>
      <p:pic>
        <p:nvPicPr>
          <p:cNvPr id="44" name="Graphique 43" descr="Internet des objets avec un remplissage uni">
            <a:extLst>
              <a:ext uri="{FF2B5EF4-FFF2-40B4-BE49-F238E27FC236}">
                <a16:creationId xmlns:a16="http://schemas.microsoft.com/office/drawing/2014/main" id="{9EB47FC8-AE3B-3533-2537-05FE76465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8242" y="2828884"/>
            <a:ext cx="480757" cy="480757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FFE52E66-8A10-9C96-A6E7-BA703E85A0BB}"/>
              </a:ext>
            </a:extLst>
          </p:cNvPr>
          <p:cNvSpPr txBox="1"/>
          <p:nvPr/>
        </p:nvSpPr>
        <p:spPr>
          <a:xfrm>
            <a:off x="3163966" y="3351872"/>
            <a:ext cx="102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err="1"/>
              <a:t>Text</a:t>
            </a:r>
            <a:r>
              <a:rPr lang="fr-FR" sz="1000"/>
              <a:t> : IA </a:t>
            </a:r>
            <a:r>
              <a:rPr lang="fr-FR" sz="1000" err="1"/>
              <a:t>Gen</a:t>
            </a:r>
            <a:r>
              <a:rPr lang="fr-FR" sz="1000"/>
              <a:t> ou prédéfinies</a:t>
            </a:r>
          </a:p>
        </p:txBody>
      </p:sp>
      <p:sp>
        <p:nvSpPr>
          <p:cNvPr id="46" name="Organigramme : Document 45">
            <a:extLst>
              <a:ext uri="{FF2B5EF4-FFF2-40B4-BE49-F238E27FC236}">
                <a16:creationId xmlns:a16="http://schemas.microsoft.com/office/drawing/2014/main" id="{7A4B864F-24DB-9284-12A9-73BCA73FA98A}"/>
              </a:ext>
            </a:extLst>
          </p:cNvPr>
          <p:cNvSpPr/>
          <p:nvPr/>
        </p:nvSpPr>
        <p:spPr>
          <a:xfrm>
            <a:off x="4317382" y="3006113"/>
            <a:ext cx="529124" cy="426658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err="1"/>
              <a:t>text</a:t>
            </a:r>
            <a:endParaRPr lang="fr-FR" sz="14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08EB2A-357F-50B9-D8A7-A84AF2F0CD34}"/>
              </a:ext>
            </a:extLst>
          </p:cNvPr>
          <p:cNvSpPr txBox="1"/>
          <p:nvPr/>
        </p:nvSpPr>
        <p:spPr>
          <a:xfrm>
            <a:off x="9211821" y="6525083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132973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CD82D-A751-1D63-9C0C-64B12C153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BOT quésaco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BC79C70-D303-F756-E5A9-6EE53BBCA3D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i="1">
                <a:solidFill>
                  <a:srgbClr val="34D17A"/>
                </a:solidFill>
              </a:rPr>
              <a:t>Un simulateur d’entretiens commerciaux avec l’IA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8E6B03-7F7B-FDCB-5FD4-B212822977F1}"/>
              </a:ext>
            </a:extLst>
          </p:cNvPr>
          <p:cNvSpPr txBox="1"/>
          <p:nvPr/>
        </p:nvSpPr>
        <p:spPr>
          <a:xfrm>
            <a:off x="554342" y="1401042"/>
            <a:ext cx="8341180" cy="47512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just" defTabSz="914400">
              <a:lnSpc>
                <a:spcPct val="90000"/>
              </a:lnSpc>
              <a:spcBef>
                <a:spcPts val="1200"/>
              </a:spcBef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b="1" kern="0">
                <a:solidFill>
                  <a:srgbClr val="0A6E46"/>
                </a:solidFill>
                <a:latin typeface="Aptos" panose="02110004020202020204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0A6E46"/>
                </a:solidFill>
                <a:latin typeface="Avenir Next LT Pro Demi" panose="020B0704020202020204" pitchFamily="34" charset="0"/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0A6E46"/>
                </a:solidFill>
                <a:latin typeface="Avenir Next LT Pro Demi" panose="020B0704020202020204" pitchFamily="34" charset="0"/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rgbClr val="0A6E46"/>
                </a:solidFill>
                <a:latin typeface="Avenir Next LT Pro Demi" panose="020B0704020202020204" pitchFamily="34" charset="0"/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rgbClr val="0A6E46"/>
                </a:solidFill>
                <a:latin typeface="Avenir Next LT Pro Demi" panose="020B0704020202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r>
              <a:rPr lang="fr-FR" sz="1600" b="0" dirty="0"/>
              <a:t>Développement par G2S d’</a:t>
            </a:r>
            <a:r>
              <a:rPr lang="fr-FR" sz="1600" dirty="0"/>
              <a:t>un simulateur d’entretiens destiné à l’entrainement des équipes commerciales </a:t>
            </a:r>
            <a:r>
              <a:rPr lang="fr-FR" sz="1600" b="0" dirty="0"/>
              <a:t>dans le cadre du lancement de la nouvelle offre Groupama Santé.</a:t>
            </a:r>
          </a:p>
          <a:p>
            <a:endParaRPr lang="fr-FR" sz="700" b="0" dirty="0"/>
          </a:p>
          <a:p>
            <a:r>
              <a:rPr lang="fr-FR" sz="1600" b="0" dirty="0"/>
              <a:t>Il s’agit d’</a:t>
            </a:r>
            <a:r>
              <a:rPr lang="fr-FR" sz="1600" dirty="0"/>
              <a:t>un échange conversationnel entre un conseiller et une IA</a:t>
            </a:r>
            <a:r>
              <a:rPr lang="fr-FR" sz="1600" b="0" dirty="0"/>
              <a:t>. </a:t>
            </a:r>
          </a:p>
          <a:p>
            <a:pPr marL="0" indent="0">
              <a:buNone/>
            </a:pPr>
            <a:r>
              <a:rPr lang="fr-FR" sz="1600" b="0" dirty="0"/>
              <a:t>A l’issue de l’échange, </a:t>
            </a:r>
            <a:r>
              <a:rPr lang="fr-FR" sz="1600" dirty="0"/>
              <a:t>l’IA génère un compte-rendu auquel </a:t>
            </a:r>
            <a:r>
              <a:rPr lang="fr-FR" sz="1600" u="sng" dirty="0"/>
              <a:t>seul</a:t>
            </a:r>
            <a:r>
              <a:rPr lang="fr-FR" sz="1600" dirty="0"/>
              <a:t> le conseiller </a:t>
            </a:r>
            <a:r>
              <a:rPr lang="fr-FR" sz="1600" dirty="0">
                <a:solidFill>
                  <a:schemeClr val="tx1"/>
                </a:solidFill>
              </a:rPr>
              <a:t>a</a:t>
            </a:r>
            <a:r>
              <a:rPr lang="fr-FR" sz="1600" dirty="0"/>
              <a:t> accès </a:t>
            </a:r>
            <a:r>
              <a:rPr lang="fr-FR" sz="1600" b="0" dirty="0"/>
              <a:t>avec des recommandations.</a:t>
            </a:r>
          </a:p>
          <a:p>
            <a:pPr lvl="1"/>
            <a:r>
              <a:rPr lang="fr-FR" sz="1600" kern="0" dirty="0">
                <a:latin typeface="Aptos" panose="02110004020202020204"/>
              </a:rPr>
              <a:t>Accès aux comptes-rendus </a:t>
            </a:r>
            <a:r>
              <a:rPr lang="fr-FR" sz="1600" dirty="0"/>
              <a:t>pendant 3 mois, </a:t>
            </a:r>
            <a:r>
              <a:rPr lang="fr-FR" sz="1600" kern="0" dirty="0">
                <a:latin typeface="Aptos" panose="02110004020202020204"/>
              </a:rPr>
              <a:t>puis suppression automatique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1600" kern="0" dirty="0">
                <a:latin typeface="Aptos" panose="02110004020202020204"/>
              </a:rPr>
              <a:t>Le conseiller commercial  joue son rôle de conseiller commercial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1600" kern="0" dirty="0">
                <a:latin typeface="Aptos" panose="02110004020202020204"/>
              </a:rPr>
              <a:t>Le </a:t>
            </a:r>
            <a:r>
              <a:rPr lang="fr-FR" sz="1600" b="1" kern="0" dirty="0">
                <a:latin typeface="Aptos" panose="02110004020202020204"/>
              </a:rPr>
              <a:t>Bot via l’IA </a:t>
            </a:r>
            <a:r>
              <a:rPr lang="fr-FR" sz="1600" kern="0" dirty="0">
                <a:latin typeface="Aptos" panose="02110004020202020204"/>
              </a:rPr>
              <a:t>joue le rôle du sociétaire/ prospect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fr-FR" sz="1600" kern="0" dirty="0">
                <a:latin typeface="Aptos" panose="02110004020202020204"/>
              </a:rPr>
              <a:t>avec plusieurs profils de clients et des objections aléatoires pour que chaque situation d’entraînement soit unique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fr-FR" sz="1600" b="0" kern="0" dirty="0">
              <a:latin typeface="Aptos" panose="02110004020202020204"/>
            </a:endParaRPr>
          </a:p>
          <a:p>
            <a:pPr marL="182880" lvl="1" algn="just">
              <a:spcBef>
                <a:spcPts val="1200"/>
              </a:spcBef>
              <a:spcAft>
                <a:spcPts val="0"/>
              </a:spcAft>
            </a:pPr>
            <a:r>
              <a:rPr lang="fr-FR" sz="1600" kern="0" dirty="0">
                <a:latin typeface="Aptos" panose="02110004020202020204"/>
              </a:rPr>
              <a:t>Ce </a:t>
            </a:r>
            <a:r>
              <a:rPr lang="fr-FR" sz="1600" b="1" kern="0" dirty="0">
                <a:latin typeface="Aptos" panose="02110004020202020204"/>
              </a:rPr>
              <a:t>module d’entrainement avec l’IA </a:t>
            </a:r>
            <a:r>
              <a:rPr lang="fr-FR" sz="1600" kern="0" dirty="0">
                <a:latin typeface="Aptos" panose="02110004020202020204"/>
              </a:rPr>
              <a:t>intervient en complément du parcours de formation classique. </a:t>
            </a:r>
          </a:p>
          <a:p>
            <a:pPr marL="0" lvl="1" indent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600" kern="0" dirty="0">
                <a:latin typeface="Aptos" panose="02110004020202020204"/>
              </a:rPr>
              <a:t>C’est un outil </a:t>
            </a:r>
            <a:r>
              <a:rPr lang="fr-FR" sz="1600" b="1" kern="0" dirty="0">
                <a:latin typeface="Aptos" panose="02110004020202020204"/>
              </a:rPr>
              <a:t>post formation </a:t>
            </a:r>
            <a:r>
              <a:rPr lang="fr-FR" sz="1600" kern="0" dirty="0">
                <a:latin typeface="Aptos" panose="02110004020202020204"/>
              </a:rPr>
              <a:t>pour s’entraîner sur des simulations d’entretiens de vente à la nouvelle offre santé, pour tester la bonne appropriation de l’offre et s’auto-évaluer.</a:t>
            </a:r>
          </a:p>
          <a:p>
            <a:pPr marL="502920" lvl="1" indent="0">
              <a:spcBef>
                <a:spcPts val="0"/>
              </a:spcBef>
              <a:spcAft>
                <a:spcPts val="0"/>
              </a:spcAft>
              <a:buNone/>
            </a:pPr>
            <a:endParaRPr lang="fr-FR" sz="1600" b="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DF5EC2-F506-0324-BB50-FF94324617C7}"/>
              </a:ext>
            </a:extLst>
          </p:cNvPr>
          <p:cNvSpPr txBox="1"/>
          <p:nvPr/>
        </p:nvSpPr>
        <p:spPr>
          <a:xfrm>
            <a:off x="2035274" y="2326793"/>
            <a:ext cx="8554068" cy="21836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182880" indent="-182880" algn="just" defTabSz="914400">
              <a:lnSpc>
                <a:spcPct val="90000"/>
              </a:lnSpc>
              <a:spcBef>
                <a:spcPts val="1200"/>
              </a:spcBef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b="1" kern="0">
                <a:solidFill>
                  <a:srgbClr val="0A6E46"/>
                </a:solidFill>
                <a:latin typeface="Aptos" panose="02110004020202020204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0A6E46"/>
                </a:solidFill>
                <a:latin typeface="Avenir Next LT Pro Demi" panose="020B0704020202020204" pitchFamily="34" charset="0"/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rgbClr val="0A6E46"/>
                </a:solidFill>
                <a:latin typeface="Avenir Next LT Pro Demi" panose="020B0704020202020204" pitchFamily="34" charset="0"/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rgbClr val="0A6E46"/>
                </a:solidFill>
                <a:latin typeface="Avenir Next LT Pro Demi" panose="020B0704020202020204" pitchFamily="34" charset="0"/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rgbClr val="A8F7A1"/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rgbClr val="0A6E46"/>
                </a:solidFill>
                <a:latin typeface="Avenir Next LT Pro Demi" panose="020B070402020202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0D943C-7C1A-28B2-6911-7A1C8736563F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C1E8CD-006E-E98B-7181-0366F26A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040" y="850713"/>
            <a:ext cx="2968349" cy="5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086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>
            <a:extLst>
              <a:ext uri="{FF2B5EF4-FFF2-40B4-BE49-F238E27FC236}">
                <a16:creationId xmlns:a16="http://schemas.microsoft.com/office/drawing/2014/main" id="{F6E3B312-C0D4-4618-6CFF-7FA6AC4D99E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377644" y="1739472"/>
            <a:ext cx="9620502" cy="343466"/>
          </a:xfrm>
        </p:spPr>
        <p:txBody>
          <a:bodyPr/>
          <a:lstStyle/>
          <a:p>
            <a:pPr marL="342900" indent="-342900">
              <a:buClr>
                <a:schemeClr val="bg2">
                  <a:lumMod val="1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bg2">
                    <a:lumMod val="10000"/>
                  </a:schemeClr>
                </a:solidFill>
              </a:rPr>
              <a:t>Une grille d’observation détaillée avec 5 items</a:t>
            </a: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1D555654-1A32-F694-29F7-61928DC94C75}"/>
              </a:ext>
            </a:extLst>
          </p:cNvPr>
          <p:cNvGrpSpPr/>
          <p:nvPr/>
        </p:nvGrpSpPr>
        <p:grpSpPr>
          <a:xfrm>
            <a:off x="102323" y="802506"/>
            <a:ext cx="2305050" cy="926880"/>
            <a:chOff x="1" y="1188811"/>
            <a:chExt cx="2305050" cy="926880"/>
          </a:xfrm>
        </p:grpSpPr>
        <p:pic>
          <p:nvPicPr>
            <p:cNvPr id="27" name="Espace réservé du contenu 7">
              <a:extLst>
                <a:ext uri="{FF2B5EF4-FFF2-40B4-BE49-F238E27FC236}">
                  <a16:creationId xmlns:a16="http://schemas.microsoft.com/office/drawing/2014/main" id="{B536F28F-4819-3B0A-DA47-5C1B9874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0583"/>
            <a:stretch/>
          </p:blipFill>
          <p:spPr>
            <a:xfrm>
              <a:off x="1" y="1188811"/>
              <a:ext cx="2305050" cy="8806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8" name="Picture 2" descr="pointeur à la main ">
              <a:extLst>
                <a:ext uri="{FF2B5EF4-FFF2-40B4-BE49-F238E27FC236}">
                  <a16:creationId xmlns:a16="http://schemas.microsoft.com/office/drawing/2014/main" id="{2397C26C-7B26-ECB0-A066-0754842C1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40" y="1882321"/>
              <a:ext cx="233370" cy="23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43F6F0B-9512-F9F4-18B6-EF606F827153}"/>
              </a:ext>
            </a:extLst>
          </p:cNvPr>
          <p:cNvGrpSpPr/>
          <p:nvPr/>
        </p:nvGrpSpPr>
        <p:grpSpPr>
          <a:xfrm>
            <a:off x="102323" y="2072852"/>
            <a:ext cx="11987354" cy="3117041"/>
            <a:chOff x="114300" y="2282899"/>
            <a:chExt cx="11987354" cy="3117041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D934B4B-5907-7BD1-F61D-F9297570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87292"/>
            <a:stretch/>
          </p:blipFill>
          <p:spPr>
            <a:xfrm>
              <a:off x="169344" y="2295432"/>
              <a:ext cx="2316681" cy="572537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802580E-38E0-DCBF-44B7-2FC02D53A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2" b="87717"/>
            <a:stretch/>
          </p:blipFill>
          <p:spPr>
            <a:xfrm>
              <a:off x="2519410" y="2314492"/>
              <a:ext cx="2316681" cy="55347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C0FFB6F-6335-032B-6A3F-CD7F6A5B2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87292"/>
            <a:stretch/>
          </p:blipFill>
          <p:spPr>
            <a:xfrm>
              <a:off x="4939170" y="2295432"/>
              <a:ext cx="2316681" cy="57253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6673654-898B-A97B-9197-EA250592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2" b="87717"/>
            <a:stretch/>
          </p:blipFill>
          <p:spPr>
            <a:xfrm>
              <a:off x="7365436" y="2314492"/>
              <a:ext cx="2316681" cy="553478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1DF14CC-E755-EE6A-A82C-993D377E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87926"/>
            <a:stretch/>
          </p:blipFill>
          <p:spPr>
            <a:xfrm>
              <a:off x="9737348" y="2324016"/>
              <a:ext cx="2316681" cy="543953"/>
            </a:xfrm>
            <a:prstGeom prst="rect">
              <a:avLst/>
            </a:prstGeom>
          </p:spPr>
        </p:pic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BC4249D3-E533-3ED4-2989-01ABC76F11E1}"/>
                </a:ext>
              </a:extLst>
            </p:cNvPr>
            <p:cNvGrpSpPr/>
            <p:nvPr/>
          </p:nvGrpSpPr>
          <p:grpSpPr>
            <a:xfrm>
              <a:off x="420554" y="2282899"/>
              <a:ext cx="11625805" cy="586430"/>
              <a:chOff x="420554" y="1863799"/>
              <a:chExt cx="11625805" cy="586430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91F591B-DD72-C464-6818-C480215465E4}"/>
                  </a:ext>
                </a:extLst>
              </p:cNvPr>
              <p:cNvSpPr txBox="1"/>
              <p:nvPr/>
            </p:nvSpPr>
            <p:spPr>
              <a:xfrm>
                <a:off x="420554" y="1924705"/>
                <a:ext cx="1806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Maîtrise Produit &amp; Technique</a:t>
                </a:r>
                <a:endParaRPr lang="fr-F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B848727-8C67-D72A-AEFE-4C487D7C0584}"/>
                  </a:ext>
                </a:extLst>
              </p:cNvPr>
              <p:cNvSpPr txBox="1"/>
              <p:nvPr/>
            </p:nvSpPr>
            <p:spPr>
              <a:xfrm>
                <a:off x="2767393" y="1927009"/>
                <a:ext cx="190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Découverte &amp; Adaptation Client</a:t>
                </a:r>
                <a:endParaRPr lang="fr-F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5544727-85F1-6F45-E5AA-66187403BDA5}"/>
                  </a:ext>
                </a:extLst>
              </p:cNvPr>
              <p:cNvSpPr txBox="1"/>
              <p:nvPr/>
            </p:nvSpPr>
            <p:spPr>
              <a:xfrm>
                <a:off x="4993443" y="1927009"/>
                <a:ext cx="22064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Traitement Objections &amp; </a:t>
                </a:r>
              </a:p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Argumentation</a:t>
                </a:r>
                <a:endParaRPr lang="fr-F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9DA0E26-B932-FE35-E654-91174742530B}"/>
                  </a:ext>
                </a:extLst>
              </p:cNvPr>
              <p:cNvSpPr txBox="1"/>
              <p:nvPr/>
            </p:nvSpPr>
            <p:spPr>
              <a:xfrm>
                <a:off x="7432109" y="1910651"/>
                <a:ext cx="2228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Relationnel &amp; Conclusion</a:t>
                </a:r>
                <a:endParaRPr lang="fr-FR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F965E00-ED8D-98EE-688D-C533AF7013AF}"/>
                  </a:ext>
                </a:extLst>
              </p:cNvPr>
              <p:cNvSpPr txBox="1"/>
              <p:nvPr/>
            </p:nvSpPr>
            <p:spPr>
              <a:xfrm>
                <a:off x="9741309" y="1863799"/>
                <a:ext cx="23050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chemeClr val="bg1"/>
                    </a:solidFill>
                  </a:rPr>
                  <a:t>Cross-</a:t>
                </a:r>
                <a:r>
                  <a:rPr lang="fr-FR" sz="1400" b="1" dirty="0" err="1">
                    <a:solidFill>
                      <a:schemeClr val="bg1"/>
                    </a:solidFill>
                  </a:rPr>
                  <a:t>Selling</a:t>
                </a:r>
                <a:r>
                  <a:rPr lang="fr-FR" sz="1400" b="1" dirty="0">
                    <a:solidFill>
                      <a:schemeClr val="bg1"/>
                    </a:solidFill>
                  </a:rPr>
                  <a:t> &amp; Opportunités</a:t>
                </a:r>
              </a:p>
            </p:txBody>
          </p:sp>
        </p:grp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ADBCA28A-BC79-AF57-56DB-C6284735EC1B}"/>
                </a:ext>
              </a:extLst>
            </p:cNvPr>
            <p:cNvSpPr/>
            <p:nvPr/>
          </p:nvSpPr>
          <p:spPr>
            <a:xfrm>
              <a:off x="114300" y="2867026"/>
              <a:ext cx="11987354" cy="25329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25DB1369-5719-B44D-2641-43A17093C18B}"/>
                </a:ext>
              </a:extLst>
            </p:cNvPr>
            <p:cNvSpPr txBox="1"/>
            <p:nvPr/>
          </p:nvSpPr>
          <p:spPr>
            <a:xfrm>
              <a:off x="4488884" y="2848017"/>
              <a:ext cx="58864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10000"/>
                    </a:schemeClr>
                  </a:solidFill>
                </a:rPr>
                <a:t>Pour chaque item, une observation : </a:t>
              </a:r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243E6E0B-8890-337D-267A-BB500A65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6400" y="3164597"/>
              <a:ext cx="936822" cy="308797"/>
            </a:xfrm>
            <a:prstGeom prst="rect">
              <a:avLst/>
            </a:prstGeom>
          </p:spPr>
        </p:pic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F6AF1348-29D7-A954-BCA3-11F37D98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7648" y="3147901"/>
              <a:ext cx="774178" cy="320844"/>
            </a:xfrm>
            <a:prstGeom prst="rect">
              <a:avLst/>
            </a:prstGeom>
          </p:spPr>
        </p:pic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90AE5FDF-B196-6733-F0D5-1E4C501B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0012" y="3149851"/>
              <a:ext cx="1073441" cy="305845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0336B995-694D-80CE-46C9-7F7C0E9A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3240" y="3149966"/>
              <a:ext cx="1125486" cy="290590"/>
            </a:xfrm>
            <a:prstGeom prst="rect">
              <a:avLst/>
            </a:prstGeom>
          </p:spPr>
        </p:pic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13C9A0E8-A163-05A3-EEDD-ABF1508AD705}"/>
                </a:ext>
              </a:extLst>
            </p:cNvPr>
            <p:cNvSpPr txBox="1"/>
            <p:nvPr/>
          </p:nvSpPr>
          <p:spPr>
            <a:xfrm>
              <a:off x="5094035" y="3532223"/>
              <a:ext cx="3128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2">
                      <a:lumMod val="10000"/>
                    </a:schemeClr>
                  </a:solidFill>
                </a:rPr>
                <a:t>&amp; une vision détaillée : </a:t>
              </a: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6165793A-6DE4-33E6-2814-FC289619F63E}"/>
                </a:ext>
              </a:extLst>
            </p:cNvPr>
            <p:cNvGrpSpPr/>
            <p:nvPr/>
          </p:nvGrpSpPr>
          <p:grpSpPr>
            <a:xfrm>
              <a:off x="5352499" y="3822625"/>
              <a:ext cx="1400546" cy="261610"/>
              <a:chOff x="489581" y="2542492"/>
              <a:chExt cx="1400546" cy="261610"/>
            </a:xfrm>
          </p:grpSpPr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4C64BCF-D3C3-9F89-87EF-B3DDBCBF9A75}"/>
                  </a:ext>
                </a:extLst>
              </p:cNvPr>
              <p:cNvSpPr txBox="1"/>
              <p:nvPr/>
            </p:nvSpPr>
            <p:spPr>
              <a:xfrm>
                <a:off x="678762" y="2542492"/>
                <a:ext cx="12113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A6654"/>
                  </a:buClr>
                </a:pPr>
                <a:r>
                  <a:rPr lang="fr-FR" sz="1100" b="1" dirty="0">
                    <a:solidFill>
                      <a:srgbClr val="002060"/>
                    </a:solidFill>
                  </a:rPr>
                  <a:t>Points Positifs </a:t>
                </a:r>
              </a:p>
            </p:txBody>
          </p:sp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DE2D883C-C3D7-6464-CDD4-A52A1A31D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581" y="2549635"/>
                <a:ext cx="258077" cy="247324"/>
              </a:xfrm>
              <a:prstGeom prst="rect">
                <a:avLst/>
              </a:prstGeom>
            </p:spPr>
          </p:pic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6A528FF5-2406-4C39-2353-7857DC84171B}"/>
                </a:ext>
              </a:extLst>
            </p:cNvPr>
            <p:cNvGrpSpPr/>
            <p:nvPr/>
          </p:nvGrpSpPr>
          <p:grpSpPr>
            <a:xfrm>
              <a:off x="5366119" y="4136145"/>
              <a:ext cx="1725231" cy="261610"/>
              <a:chOff x="507221" y="3022888"/>
              <a:chExt cx="1725231" cy="261610"/>
            </a:xfrm>
          </p:grpSpPr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270F4FC1-4885-1F88-46C6-D1CA38225B85}"/>
                  </a:ext>
                </a:extLst>
              </p:cNvPr>
              <p:cNvSpPr txBox="1"/>
              <p:nvPr/>
            </p:nvSpPr>
            <p:spPr>
              <a:xfrm>
                <a:off x="634856" y="3022888"/>
                <a:ext cx="15975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A6654"/>
                  </a:buClr>
                </a:pPr>
                <a:r>
                  <a:rPr lang="fr-FR" sz="1100" b="1" dirty="0">
                    <a:solidFill>
                      <a:srgbClr val="002060"/>
                    </a:solidFill>
                  </a:rPr>
                  <a:t>Points à Améliorer </a:t>
                </a:r>
              </a:p>
            </p:txBody>
          </p:sp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08488772-7A0E-E031-3565-36286134B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2727" r="12727" b="6122"/>
              <a:stretch/>
            </p:blipFill>
            <p:spPr>
              <a:xfrm>
                <a:off x="507221" y="3030031"/>
                <a:ext cx="220442" cy="247325"/>
              </a:xfrm>
              <a:prstGeom prst="rect">
                <a:avLst/>
              </a:prstGeom>
            </p:spPr>
          </p:pic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01A31554-E7E1-3BB2-013A-5FD8B2D14D7E}"/>
                </a:ext>
              </a:extLst>
            </p:cNvPr>
            <p:cNvGrpSpPr/>
            <p:nvPr/>
          </p:nvGrpSpPr>
          <p:grpSpPr>
            <a:xfrm>
              <a:off x="5389602" y="4429529"/>
              <a:ext cx="1923962" cy="261610"/>
              <a:chOff x="534105" y="3642930"/>
              <a:chExt cx="1923962" cy="261610"/>
            </a:xfrm>
          </p:grpSpPr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C8923F74-3A5F-7565-2F83-A517EA24734C}"/>
                  </a:ext>
                </a:extLst>
              </p:cNvPr>
              <p:cNvSpPr txBox="1"/>
              <p:nvPr/>
            </p:nvSpPr>
            <p:spPr>
              <a:xfrm>
                <a:off x="678762" y="3642930"/>
                <a:ext cx="17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A6654"/>
                  </a:buClr>
                </a:pPr>
                <a:r>
                  <a:rPr lang="fr-FR" sz="1100" b="1" dirty="0">
                    <a:solidFill>
                      <a:srgbClr val="002060"/>
                    </a:solidFill>
                  </a:rPr>
                  <a:t>Ce qui devrait être dit </a:t>
                </a:r>
              </a:p>
            </p:txBody>
          </p:sp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27CD818B-C0D6-44C6-CCF0-D75AFC16E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105" y="3654021"/>
                <a:ext cx="193558" cy="209688"/>
              </a:xfrm>
              <a:prstGeom prst="rect">
                <a:avLst/>
              </a:prstGeom>
            </p:spPr>
          </p:pic>
        </p:grp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8DB88ECA-5EF8-36A4-2798-6FFEA3C1EF9D}"/>
                </a:ext>
              </a:extLst>
            </p:cNvPr>
            <p:cNvGrpSpPr/>
            <p:nvPr/>
          </p:nvGrpSpPr>
          <p:grpSpPr>
            <a:xfrm>
              <a:off x="5368722" y="5099635"/>
              <a:ext cx="2021159" cy="300304"/>
              <a:chOff x="469659" y="3973187"/>
              <a:chExt cx="2021159" cy="300304"/>
            </a:xfrm>
          </p:grpSpPr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99F0DF32-FCB5-071C-6360-A215A80BDCEE}"/>
                  </a:ext>
                </a:extLst>
              </p:cNvPr>
              <p:cNvGrpSpPr/>
              <p:nvPr/>
            </p:nvGrpSpPr>
            <p:grpSpPr>
              <a:xfrm>
                <a:off x="469659" y="3973187"/>
                <a:ext cx="345967" cy="261610"/>
                <a:chOff x="-738940" y="3750271"/>
                <a:chExt cx="345967" cy="261610"/>
              </a:xfrm>
            </p:grpSpPr>
            <p:sp>
              <p:nvSpPr>
                <p:cNvPr id="69" name="Bulle narrative : rectangle à coins arrondis 68">
                  <a:extLst>
                    <a:ext uri="{FF2B5EF4-FFF2-40B4-BE49-F238E27FC236}">
                      <a16:creationId xmlns:a16="http://schemas.microsoft.com/office/drawing/2014/main" id="{C36CAE94-76BB-7B6A-2000-A122F824BCBA}"/>
                    </a:ext>
                  </a:extLst>
                </p:cNvPr>
                <p:cNvSpPr/>
                <p:nvPr/>
              </p:nvSpPr>
              <p:spPr>
                <a:xfrm>
                  <a:off x="-677213" y="3847724"/>
                  <a:ext cx="190500" cy="133225"/>
                </a:xfrm>
                <a:prstGeom prst="wedgeRoundRectCallout">
                  <a:avLst>
                    <a:gd name="adj1" fmla="val -10833"/>
                    <a:gd name="adj2" fmla="val 91098"/>
                    <a:gd name="adj3" fmla="val 16667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F162DE65-6B51-5A6B-AEBF-70827BFE1E82}"/>
                    </a:ext>
                  </a:extLst>
                </p:cNvPr>
                <p:cNvSpPr txBox="1"/>
                <p:nvPr/>
              </p:nvSpPr>
              <p:spPr>
                <a:xfrm>
                  <a:off x="-738940" y="3750271"/>
                  <a:ext cx="34596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100" b="1" dirty="0">
                      <a:solidFill>
                        <a:schemeClr val="bg2">
                          <a:lumMod val="10000"/>
                        </a:schemeClr>
                      </a:solidFill>
                    </a:rPr>
                    <a:t>…</a:t>
                  </a:r>
                </a:p>
              </p:txBody>
            </p:sp>
          </p:grp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F3205644-9CCF-F66C-8ABF-DE37F2D44DC3}"/>
                  </a:ext>
                </a:extLst>
              </p:cNvPr>
              <p:cNvSpPr txBox="1"/>
              <p:nvPr/>
            </p:nvSpPr>
            <p:spPr>
              <a:xfrm>
                <a:off x="711513" y="4011881"/>
                <a:ext cx="1779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A6654"/>
                  </a:buClr>
                </a:pPr>
                <a:r>
                  <a:rPr lang="fr-FR" sz="1100" b="1" dirty="0">
                    <a:solidFill>
                      <a:srgbClr val="002060"/>
                    </a:solidFill>
                  </a:rPr>
                  <a:t>Réponse suggérée</a:t>
                </a:r>
              </a:p>
            </p:txBody>
          </p: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1ACF313B-D994-284E-C562-DCBDEF6FB28D}"/>
                </a:ext>
              </a:extLst>
            </p:cNvPr>
            <p:cNvGrpSpPr/>
            <p:nvPr/>
          </p:nvGrpSpPr>
          <p:grpSpPr>
            <a:xfrm>
              <a:off x="4437148" y="4711214"/>
              <a:ext cx="5338862" cy="346472"/>
              <a:chOff x="4074524" y="4585970"/>
              <a:chExt cx="5338862" cy="346472"/>
            </a:xfrm>
          </p:grpSpPr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9282E855-83B7-437A-CCD6-9671B6F86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7581" y="4617688"/>
                <a:ext cx="1073441" cy="299262"/>
              </a:xfrm>
              <a:prstGeom prst="rect">
                <a:avLst/>
              </a:prstGeom>
            </p:spPr>
          </p:pic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382516E0-F5F6-76D6-25ED-C28CA1702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7145" y="4597670"/>
                <a:ext cx="1125486" cy="334772"/>
              </a:xfrm>
              <a:prstGeom prst="rect">
                <a:avLst/>
              </a:prstGeom>
            </p:spPr>
          </p:pic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88F847D4-3AD9-3C7A-E9E0-6E2C12BAFAB6}"/>
                  </a:ext>
                </a:extLst>
              </p:cNvPr>
              <p:cNvSpPr txBox="1"/>
              <p:nvPr/>
            </p:nvSpPr>
            <p:spPr>
              <a:xfrm>
                <a:off x="4074524" y="4585970"/>
                <a:ext cx="5338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bg2">
                        <a:lumMod val="10000"/>
                      </a:schemeClr>
                    </a:solidFill>
                  </a:rPr>
                  <a:t>En cas d’item: </a:t>
                </a:r>
                <a:r>
                  <a:rPr lang="fr-FR" sz="1400" dirty="0">
                    <a:solidFill>
                      <a:schemeClr val="bg2">
                        <a:lumMod val="10000"/>
                      </a:schemeClr>
                    </a:solidFill>
                  </a:rPr>
                  <a:t> 		          ou </a:t>
                </a:r>
              </a:p>
            </p:txBody>
          </p:sp>
        </p:grpSp>
      </p:grpSp>
      <p:sp>
        <p:nvSpPr>
          <p:cNvPr id="81" name="Titre 1">
            <a:extLst>
              <a:ext uri="{FF2B5EF4-FFF2-40B4-BE49-F238E27FC236}">
                <a16:creationId xmlns:a16="http://schemas.microsoft.com/office/drawing/2014/main" id="{8804CBF3-49AB-E468-A833-C0AF296CE0E3}"/>
              </a:ext>
            </a:extLst>
          </p:cNvPr>
          <p:cNvSpPr txBox="1">
            <a:spLocks/>
          </p:cNvSpPr>
          <p:nvPr/>
        </p:nvSpPr>
        <p:spPr>
          <a:xfrm>
            <a:off x="102324" y="108958"/>
            <a:ext cx="12374658" cy="6630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kern="1200" spc="-100" baseline="0">
                <a:solidFill>
                  <a:srgbClr val="0A6E46"/>
                </a:solidFill>
                <a:latin typeface="Avenir Next LT Pro Demi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 sz="2800" dirty="0"/>
              <a:t>L’IA génère </a:t>
            </a:r>
            <a:r>
              <a:rPr lang="fr-FR" sz="2800" dirty="0">
                <a:solidFill>
                  <a:srgbClr val="FF0000"/>
                </a:solidFill>
              </a:rPr>
              <a:t>un compte-rendu</a:t>
            </a:r>
            <a:r>
              <a:rPr lang="fr-FR" sz="2800" dirty="0"/>
              <a:t> </a:t>
            </a:r>
            <a:r>
              <a:rPr lang="fr-FR" sz="2800" strike="sngStrike" dirty="0"/>
              <a:t>feedback</a:t>
            </a:r>
            <a:r>
              <a:rPr lang="fr-FR" sz="2800" dirty="0"/>
              <a:t> auquel seul le conseiller à accès</a:t>
            </a:r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3DCB34BB-6387-113E-BE9E-B60C9C6EEC9C}"/>
              </a:ext>
            </a:extLst>
          </p:cNvPr>
          <p:cNvGrpSpPr/>
          <p:nvPr/>
        </p:nvGrpSpPr>
        <p:grpSpPr>
          <a:xfrm>
            <a:off x="2362033" y="814843"/>
            <a:ext cx="7877625" cy="856850"/>
            <a:chOff x="2362033" y="814843"/>
            <a:chExt cx="7877625" cy="856850"/>
          </a:xfrm>
        </p:grpSpPr>
        <p:pic>
          <p:nvPicPr>
            <p:cNvPr id="83" name="Image 82">
              <a:extLst>
                <a:ext uri="{FF2B5EF4-FFF2-40B4-BE49-F238E27FC236}">
                  <a16:creationId xmlns:a16="http://schemas.microsoft.com/office/drawing/2014/main" id="{042F027D-F33E-4A18-2D34-BDA0001E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6973" y="1128517"/>
              <a:ext cx="1494936" cy="543176"/>
            </a:xfrm>
            <a:prstGeom prst="rect">
              <a:avLst/>
            </a:prstGeom>
          </p:spPr>
        </p:pic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1C9AB2A1-0DD8-10A9-A4D3-9CAA1233C6BC}"/>
                </a:ext>
              </a:extLst>
            </p:cNvPr>
            <p:cNvSpPr txBox="1"/>
            <p:nvPr/>
          </p:nvSpPr>
          <p:spPr>
            <a:xfrm>
              <a:off x="2362033" y="814843"/>
              <a:ext cx="787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Une synthèse générale de la simulation d’entretien</a:t>
              </a:r>
              <a:r>
                <a:rPr lang="fr-FR" b="1" strike="sngStrike" dirty="0">
                  <a:solidFill>
                    <a:schemeClr val="bg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s</a:t>
              </a:r>
              <a:r>
                <a:rPr lang="fr-FR" b="1" dirty="0">
                  <a:solidFill>
                    <a:schemeClr val="bg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 </a:t>
              </a:r>
            </a:p>
          </p:txBody>
        </p:sp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53D10B95-8209-CAF8-24AA-D8398DF1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82840" y="1207199"/>
              <a:ext cx="3459045" cy="363227"/>
            </a:xfrm>
            <a:prstGeom prst="rect">
              <a:avLst/>
            </a:prstGeom>
          </p:spPr>
        </p:pic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24FC4990-B7E6-0DB8-BA41-F707313E5D8F}"/>
              </a:ext>
            </a:extLst>
          </p:cNvPr>
          <p:cNvGrpSpPr/>
          <p:nvPr/>
        </p:nvGrpSpPr>
        <p:grpSpPr>
          <a:xfrm>
            <a:off x="2469175" y="5263102"/>
            <a:ext cx="9620502" cy="626114"/>
            <a:chOff x="2469175" y="5263102"/>
            <a:chExt cx="9620502" cy="626114"/>
          </a:xfrm>
        </p:grpSpPr>
        <p:sp>
          <p:nvSpPr>
            <p:cNvPr id="86" name="Sous-titre 3">
              <a:extLst>
                <a:ext uri="{FF2B5EF4-FFF2-40B4-BE49-F238E27FC236}">
                  <a16:creationId xmlns:a16="http://schemas.microsoft.com/office/drawing/2014/main" id="{C827C81C-D2E6-F8E1-BB2B-09F52578BD29}"/>
                </a:ext>
              </a:extLst>
            </p:cNvPr>
            <p:cNvSpPr txBox="1">
              <a:spLocks/>
            </p:cNvSpPr>
            <p:nvPr/>
          </p:nvSpPr>
          <p:spPr>
            <a:xfrm>
              <a:off x="2469175" y="5263102"/>
              <a:ext cx="9620502" cy="34346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b="1" kern="1200" cap="none" spc="0" baseline="0">
                  <a:solidFill>
                    <a:srgbClr val="0A6E46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0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0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Clr>
                  <a:schemeClr val="bg2">
                    <a:lumMod val="1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fr-FR" sz="1800" dirty="0">
                  <a:solidFill>
                    <a:schemeClr val="bg2">
                      <a:lumMod val="10000"/>
                    </a:schemeClr>
                  </a:solidFill>
                </a:rPr>
                <a:t>Des recommandations </a:t>
              </a:r>
            </a:p>
          </p:txBody>
        </p:sp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C70EB389-AF8B-17D7-0CEB-CDED75C8E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15686" y="5532404"/>
              <a:ext cx="1446797" cy="356812"/>
            </a:xfrm>
            <a:prstGeom prst="rect">
              <a:avLst/>
            </a:prstGeom>
          </p:spPr>
        </p:pic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7262E6F1-6E97-64FC-3B8B-86064EBE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02501" y="5525857"/>
              <a:ext cx="1612985" cy="298158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A4F71AE0-DE03-4C0F-8A45-EA49DB3A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90383" y="5538906"/>
              <a:ext cx="1608095" cy="317709"/>
            </a:xfrm>
            <a:prstGeom prst="rect">
              <a:avLst/>
            </a:prstGeom>
          </p:spPr>
        </p:pic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EF882062-2EE0-34BE-22A6-3FB27D6B5D55}"/>
              </a:ext>
            </a:extLst>
          </p:cNvPr>
          <p:cNvGrpSpPr/>
          <p:nvPr/>
        </p:nvGrpSpPr>
        <p:grpSpPr>
          <a:xfrm>
            <a:off x="2469175" y="5899760"/>
            <a:ext cx="9620502" cy="849282"/>
            <a:chOff x="2469175" y="5899760"/>
            <a:chExt cx="9620502" cy="849282"/>
          </a:xfrm>
        </p:grpSpPr>
        <p:sp>
          <p:nvSpPr>
            <p:cNvPr id="95" name="Sous-titre 3">
              <a:extLst>
                <a:ext uri="{FF2B5EF4-FFF2-40B4-BE49-F238E27FC236}">
                  <a16:creationId xmlns:a16="http://schemas.microsoft.com/office/drawing/2014/main" id="{A3D24BD0-539E-795A-A821-2930CCD3F148}"/>
                </a:ext>
              </a:extLst>
            </p:cNvPr>
            <p:cNvSpPr txBox="1">
              <a:spLocks/>
            </p:cNvSpPr>
            <p:nvPr/>
          </p:nvSpPr>
          <p:spPr>
            <a:xfrm>
              <a:off x="2469175" y="5899760"/>
              <a:ext cx="9620502" cy="34346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b="1" kern="1200" cap="none" spc="0" baseline="0">
                  <a:solidFill>
                    <a:srgbClr val="0A6E46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2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0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rgbClr val="A8F7A1"/>
                </a:buClr>
                <a:buSzPct val="100000"/>
                <a:buFont typeface="Wingdings" panose="05000000000000000000" pitchFamily="2" charset="2"/>
                <a:buNone/>
                <a:defRPr sz="2000" kern="1200">
                  <a:solidFill>
                    <a:schemeClr val="bg1"/>
                  </a:solidFill>
                  <a:latin typeface="Avenir Next LT Pro Demi" panose="020B0704020202020204" pitchFamily="34" charset="0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Clr>
                  <a:schemeClr val="bg2">
                    <a:lumMod val="1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fr-FR" sz="1800" dirty="0">
                  <a:solidFill>
                    <a:schemeClr val="bg2">
                      <a:lumMod val="10000"/>
                    </a:schemeClr>
                  </a:solidFill>
                </a:rPr>
                <a:t>Une enquête de satisfaction </a:t>
              </a:r>
            </a:p>
          </p:txBody>
        </p: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E9606A34-38BD-FF50-FD28-5EB5016E8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52934" y="6211375"/>
              <a:ext cx="5474897" cy="537667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12EE8882-64E9-C70B-9E2E-CFD3D7CB1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760083" y="6226432"/>
              <a:ext cx="1933092" cy="495176"/>
            </a:xfrm>
            <a:prstGeom prst="rect">
              <a:avLst/>
            </a:prstGeom>
          </p:spPr>
        </p:pic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15A5C8E-B0E8-CE66-650A-4CB198992759}"/>
              </a:ext>
            </a:extLst>
          </p:cNvPr>
          <p:cNvSpPr txBox="1"/>
          <p:nvPr/>
        </p:nvSpPr>
        <p:spPr>
          <a:xfrm>
            <a:off x="9911590" y="6596826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367315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8BEC0-1DF4-69CA-1826-0AB2648BD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Une phase de tests avec des commerciaux pilote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B296B3-CB6B-E577-8652-9EAEDB5B48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462" y="1705393"/>
            <a:ext cx="6456397" cy="4939747"/>
          </a:xfrm>
        </p:spPr>
        <p:txBody>
          <a:bodyPr/>
          <a:lstStyle/>
          <a:p>
            <a:r>
              <a:rPr lang="fr-FR" sz="1800" kern="0" dirty="0">
                <a:latin typeface="Aptos" panose="02110004020202020204"/>
              </a:rPr>
              <a:t>Des conseillers commerciaux testeurs : </a:t>
            </a:r>
          </a:p>
          <a:p>
            <a:pPr lvl="1"/>
            <a:r>
              <a:rPr lang="fr-FR" sz="1600" b="0" kern="0" dirty="0">
                <a:latin typeface="Aptos" panose="02110004020202020204"/>
              </a:rPr>
              <a:t>2 CC de GCM et 2 CC </a:t>
            </a:r>
            <a:r>
              <a:rPr lang="fr-FR" sz="1600" kern="0" dirty="0">
                <a:latin typeface="Aptos" panose="02110004020202020204"/>
              </a:rPr>
              <a:t>de </a:t>
            </a:r>
            <a:r>
              <a:rPr lang="fr-FR" sz="1600" b="0" kern="0" dirty="0">
                <a:latin typeface="Aptos" panose="02110004020202020204"/>
              </a:rPr>
              <a:t>GOC (choisis par les </a:t>
            </a:r>
            <a:r>
              <a:rPr lang="fr-FR" sz="1600" b="0" kern="0" dirty="0" err="1">
                <a:latin typeface="Aptos" panose="02110004020202020204"/>
              </a:rPr>
              <a:t>Dirdev</a:t>
            </a:r>
            <a:r>
              <a:rPr lang="fr-FR" sz="1600" b="0" kern="0" dirty="0">
                <a:latin typeface="Aptos" panose="02110004020202020204"/>
              </a:rPr>
              <a:t> en juin 25)</a:t>
            </a:r>
          </a:p>
          <a:p>
            <a:pPr lvl="1"/>
            <a:r>
              <a:rPr lang="fr-FR" sz="1600" kern="0" dirty="0">
                <a:latin typeface="Aptos" panose="02110004020202020204"/>
              </a:rPr>
              <a:t>Les CC ont réalisé entre 3 et 6 appels chacun</a:t>
            </a:r>
            <a:endParaRPr lang="fr-FR" sz="1600" b="0" kern="0" dirty="0">
              <a:latin typeface="Aptos" panose="02110004020202020204"/>
            </a:endParaRPr>
          </a:p>
          <a:p>
            <a:r>
              <a:rPr lang="fr-FR" sz="1800" b="0" kern="0" dirty="0">
                <a:latin typeface="Aptos" panose="02110004020202020204"/>
              </a:rPr>
              <a:t>Mise à disposition d’une </a:t>
            </a:r>
            <a:r>
              <a:rPr lang="fr-FR" sz="1800" kern="0" dirty="0">
                <a:latin typeface="Aptos" panose="02110004020202020204"/>
              </a:rPr>
              <a:t>grille d’observation </a:t>
            </a:r>
            <a:r>
              <a:rPr lang="fr-FR" sz="1800" b="0" kern="0" dirty="0">
                <a:latin typeface="Aptos" panose="02110004020202020204"/>
              </a:rPr>
              <a:t>des feedbacks </a:t>
            </a:r>
          </a:p>
          <a:p>
            <a:r>
              <a:rPr lang="fr-FR" sz="1800" b="0" kern="0" dirty="0">
                <a:latin typeface="Aptos" panose="02110004020202020204"/>
              </a:rPr>
              <a:t>Prise en compte des retours des commerciaux pour </a:t>
            </a:r>
            <a:r>
              <a:rPr lang="fr-FR" sz="1800" kern="0" dirty="0">
                <a:latin typeface="Aptos" panose="02110004020202020204"/>
              </a:rPr>
              <a:t>améliorer la pertinence et performance </a:t>
            </a:r>
            <a:r>
              <a:rPr lang="fr-FR" sz="1800" b="0" kern="0" dirty="0">
                <a:latin typeface="Aptos" panose="02110004020202020204"/>
              </a:rPr>
              <a:t>de l’outil :</a:t>
            </a:r>
          </a:p>
          <a:p>
            <a:pPr lvl="1"/>
            <a:r>
              <a:rPr lang="fr-FR" sz="1400" i="1" kern="0" dirty="0">
                <a:latin typeface="Aptos" panose="02110004020202020204"/>
              </a:rPr>
              <a:t>Coupures : résolu via une solution Push to talk – appui sur la touche espace pour parler</a:t>
            </a:r>
            <a:endParaRPr lang="fr-FR" sz="1400" i="1" kern="0" dirty="0">
              <a:latin typeface="Aptos" panose="02110004020202020204"/>
              <a:sym typeface="Wingdings" panose="05000000000000000000" pitchFamily="2" charset="2"/>
            </a:endParaRPr>
          </a:p>
          <a:p>
            <a:pPr lvl="1"/>
            <a:r>
              <a:rPr lang="fr-FR" sz="1400" i="1" kern="0" dirty="0">
                <a:latin typeface="Aptos" panose="02110004020202020204"/>
                <a:sym typeface="Wingdings" panose="05000000000000000000" pitchFamily="2" charset="2"/>
              </a:rPr>
              <a:t>Affichage des informations du client : correction de Bug sur le changement de Profil</a:t>
            </a:r>
          </a:p>
          <a:p>
            <a:pPr lvl="1"/>
            <a:r>
              <a:rPr lang="fr-FR" sz="1400" i="1" kern="0" dirty="0">
                <a:latin typeface="Aptos" panose="02110004020202020204"/>
                <a:sym typeface="Wingdings" panose="05000000000000000000" pitchFamily="2" charset="2"/>
              </a:rPr>
              <a:t>Correction infos techniques : exemple proposition GAV aux personnes âgées)</a:t>
            </a:r>
          </a:p>
          <a:p>
            <a:pPr lvl="1"/>
            <a:r>
              <a:rPr lang="fr-FR" sz="1400" i="1" kern="0" dirty="0">
                <a:latin typeface="Aptos" panose="02110004020202020204"/>
                <a:sym typeface="Wingdings" panose="05000000000000000000" pitchFamily="2" charset="2"/>
              </a:rPr>
              <a:t>Varier le vocabulaire d’un profil à un autre</a:t>
            </a:r>
          </a:p>
          <a:p>
            <a:pPr lvl="1"/>
            <a:r>
              <a:rPr lang="fr-FR" sz="1400" i="1" kern="0" dirty="0">
                <a:latin typeface="Aptos" panose="02110004020202020204"/>
                <a:sym typeface="Wingdings" panose="05000000000000000000" pitchFamily="2" charset="2"/>
              </a:rPr>
              <a:t>Le faire poser des questions sur le budget, conditions de résiliation, délai de carence,…</a:t>
            </a:r>
          </a:p>
          <a:p>
            <a:pPr lvl="1"/>
            <a:r>
              <a:rPr lang="fr-FR" sz="1400" i="1" kern="0" dirty="0">
                <a:latin typeface="Aptos" panose="02110004020202020204"/>
              </a:rPr>
              <a:t>Sorties de contrat groupe au moment du passage à la retraite pour contourner la loi EVIN</a:t>
            </a:r>
          </a:p>
          <a:p>
            <a:pPr lvl="1"/>
            <a:r>
              <a:rPr lang="fr-FR" sz="1400" i="1" kern="0" dirty="0">
                <a:latin typeface="Aptos" panose="02110004020202020204"/>
              </a:rPr>
              <a:t>…</a:t>
            </a:r>
            <a:endParaRPr lang="fr-FR" sz="1400" b="0" i="1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3DEC53F-95CA-026A-50B5-2814F371D8C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i="1">
                <a:solidFill>
                  <a:srgbClr val="34D17A"/>
                </a:solidFill>
              </a:rPr>
              <a:t>Des suggestions d’amélioration et correction des bugs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DED8E3-FDC9-A8C1-F815-8028485E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38" y="1526820"/>
            <a:ext cx="4895999" cy="248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A050106-6111-FCC8-BADA-C2E2FC10D208}"/>
              </a:ext>
            </a:extLst>
          </p:cNvPr>
          <p:cNvSpPr txBox="1"/>
          <p:nvPr/>
        </p:nvSpPr>
        <p:spPr>
          <a:xfrm>
            <a:off x="6815738" y="4309239"/>
            <a:ext cx="5016921" cy="612934"/>
          </a:xfrm>
          <a:prstGeom prst="wedgeRoundRectCallout">
            <a:avLst>
              <a:gd name="adj1" fmla="val 5042"/>
              <a:gd name="adj2" fmla="val 5352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ctr"/>
            <a:r>
              <a:rPr lang="fr-FR" sz="1000" b="1">
                <a:solidFill>
                  <a:schemeClr val="bg1">
                    <a:lumMod val="50000"/>
                  </a:schemeClr>
                </a:solidFill>
                <a:latin typeface="+mj-lt"/>
              </a:rPr>
              <a:t>Quels points de l'échange vous ont paru les plus réalistes, et pourquoi ? « </a:t>
            </a:r>
            <a:r>
              <a:rPr lang="fr-FR" sz="1000" i="1" u="none" strike="noStrike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La partie à droite parce que pour une fois le bot va un peu plus loin que la question posée et se livre sur ses passe-temps, ça créé un climat et ça donne l'impression d'un vrai échange. »</a:t>
            </a:r>
            <a:endParaRPr lang="fr-FR" sz="1000" b="0" i="1" u="none" strike="noStrike">
              <a:solidFill>
                <a:schemeClr val="bg1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EB55FD-B11A-3C06-57FB-3226B5F6B32D}"/>
              </a:ext>
            </a:extLst>
          </p:cNvPr>
          <p:cNvSpPr txBox="1"/>
          <p:nvPr/>
        </p:nvSpPr>
        <p:spPr>
          <a:xfrm>
            <a:off x="6815738" y="5108881"/>
            <a:ext cx="5016921" cy="442674"/>
          </a:xfrm>
          <a:prstGeom prst="wedgeRoundRectCallout">
            <a:avLst>
              <a:gd name="adj1" fmla="val -3519"/>
              <a:gd name="adj2" fmla="val 7249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fontAlgn="ctr">
              <a:defRPr sz="1100" i="1" u="none" strike="noStrike">
                <a:effectLst/>
              </a:defRPr>
            </a:lvl1pPr>
          </a:lstStyle>
          <a:p>
            <a:r>
              <a:rPr lang="fr-FR" sz="1000" b="1" i="0">
                <a:solidFill>
                  <a:schemeClr val="bg1">
                    <a:lumMod val="50000"/>
                  </a:schemeClr>
                </a:solidFill>
                <a:latin typeface="+mj-lt"/>
              </a:rPr>
              <a:t>Cross-</a:t>
            </a:r>
            <a:r>
              <a:rPr lang="fr-FR" sz="1000" b="1" i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Selling</a:t>
            </a:r>
            <a:r>
              <a:rPr lang="fr-FR" sz="1000" b="1" i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Opportunités Commerciales : « </a:t>
            </a:r>
            <a:r>
              <a:rPr lang="fr-FR" sz="1000">
                <a:solidFill>
                  <a:schemeClr val="bg1">
                    <a:lumMod val="50000"/>
                  </a:schemeClr>
                </a:solidFill>
                <a:latin typeface="+mj-lt"/>
              </a:rPr>
              <a:t>Pertinence de l’emprunteur questionnée : pas toujours réaliste d’ouvrir ce sujet en entretien santé.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D7CA47-19CF-E97A-2BAA-45CF24B2B7A9}"/>
              </a:ext>
            </a:extLst>
          </p:cNvPr>
          <p:cNvSpPr txBox="1"/>
          <p:nvPr/>
        </p:nvSpPr>
        <p:spPr>
          <a:xfrm>
            <a:off x="6815738" y="5766245"/>
            <a:ext cx="5016921" cy="612934"/>
          </a:xfrm>
          <a:prstGeom prst="wedgeRoundRectCallout">
            <a:avLst>
              <a:gd name="adj1" fmla="val 1540"/>
              <a:gd name="adj2" fmla="val 68238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fontAlgn="ctr">
              <a:defRPr sz="1100" b="1" i="0" u="none" strike="noStrike">
                <a:solidFill>
                  <a:schemeClr val="bg1">
                    <a:lumMod val="50000"/>
                  </a:schemeClr>
                </a:solidFill>
                <a:effectLst/>
              </a:defRPr>
            </a:lvl1pPr>
          </a:lstStyle>
          <a:p>
            <a:r>
              <a:rPr lang="fr-FR" sz="1000">
                <a:latin typeface="+mj-lt"/>
              </a:rPr>
              <a:t>Traitement Objections &amp; Argumentation : </a:t>
            </a:r>
            <a:r>
              <a:rPr lang="fr-FR" sz="1000" b="0" i="1">
                <a:latin typeface="+mj-lt"/>
              </a:rPr>
              <a:t>« Confusion sur la notion d’objection : certaines attentes (ex. délai de remboursement) sont considérées comme objections alors que ce sont des priorités client.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21658D6-6EBA-F421-22BB-318015DB2CE0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166542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7701D-F854-01FE-BC5F-9BB9930CA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Un déploiement dans le cadre du pilote </a:t>
            </a:r>
            <a:r>
              <a:rPr lang="fr-FR" err="1"/>
              <a:t>Heka</a:t>
            </a:r>
            <a:r>
              <a:rPr lang="fr-FR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671572-D30E-C1ED-2EA3-8440330B0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6040" y="1401043"/>
            <a:ext cx="9806809" cy="4926186"/>
          </a:xfrm>
        </p:spPr>
        <p:txBody>
          <a:bodyPr/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fr-FR" sz="1800" kern="0" dirty="0">
                <a:latin typeface="+mj-lt"/>
              </a:rPr>
              <a:t>Phase de tests et feedback : 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latin typeface="+mj-lt"/>
              </a:rPr>
              <a:t>Tests avec des commerciaux pilotes de GCM et GOC jusqu’au 11/08/25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kern="0" dirty="0">
                <a:latin typeface="Aptos" panose="02110004020202020204"/>
              </a:rPr>
              <a:t>Phase de recette élargie à partir du 31/08/25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kern="0" dirty="0">
                <a:latin typeface="Aptos" panose="02110004020202020204"/>
              </a:rPr>
              <a:t>Nouvelles phases de tests à la suite des modifications apportées jusqu’au 7/10/25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endParaRPr lang="fr-FR" sz="1800" kern="0" dirty="0">
              <a:latin typeface="Aptos" panose="02110004020202020204"/>
            </a:endParaRP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endParaRPr lang="fr-FR" sz="1800" kern="0" dirty="0">
              <a:latin typeface="Aptos" panose="02110004020202020204"/>
            </a:endParaRPr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latin typeface="+mj-lt"/>
              </a:rPr>
              <a:t>Outil intégré via Mon Université :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latin typeface="+mj-lt"/>
              </a:rPr>
              <a:t>Parcours « </a:t>
            </a:r>
            <a:r>
              <a:rPr lang="fr-FR" sz="1800" dirty="0" err="1">
                <a:latin typeface="+mj-lt"/>
              </a:rPr>
              <a:t>Elearning</a:t>
            </a:r>
            <a:r>
              <a:rPr lang="fr-FR" sz="1800" dirty="0">
                <a:latin typeface="+mj-lt"/>
              </a:rPr>
              <a:t> » mis à disposition dans Mon Université en octobre 2025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latin typeface="+mj-lt"/>
              </a:rPr>
              <a:t>Ajout du simulateur dans le parcours « </a:t>
            </a:r>
            <a:r>
              <a:rPr lang="fr-FR" sz="1800" dirty="0" err="1">
                <a:latin typeface="+mj-lt"/>
              </a:rPr>
              <a:t>Elearning</a:t>
            </a:r>
            <a:r>
              <a:rPr lang="fr-FR" sz="1800" dirty="0">
                <a:latin typeface="+mj-lt"/>
              </a:rPr>
              <a:t> » à partir du 6/11/2025 via un lien externe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latin typeface="+mj-lt"/>
              </a:rPr>
              <a:t>Ajout d’un questionnaire de satisfaction sur le BOT pour recueillir l’expérience utilisateur et améliorer l’outil en vue de sa généralisation : </a:t>
            </a:r>
            <a:r>
              <a:rPr lang="fr-FR" sz="1800" dirty="0">
                <a:latin typeface="+mj-lt"/>
                <a:hlinkClick r:id="rId2"/>
              </a:rPr>
              <a:t>https://forms.office.com/e/x3TPmdtTnr</a:t>
            </a:r>
            <a:endParaRPr lang="fr-FR" sz="1800" dirty="0">
              <a:latin typeface="+mj-lt"/>
            </a:endParaRP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endParaRPr lang="fr-FR" sz="1800" dirty="0">
              <a:latin typeface="+mj-lt"/>
            </a:endParaRPr>
          </a:p>
          <a:p>
            <a:pPr marL="182880" lvl="2">
              <a:spcBef>
                <a:spcPts val="0"/>
              </a:spcBef>
              <a:spcAft>
                <a:spcPts val="0"/>
              </a:spcAft>
            </a:pPr>
            <a:endParaRPr lang="fr-FR" sz="1800" dirty="0">
              <a:latin typeface="+mj-lt"/>
            </a:endParaRPr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latin typeface="+mj-lt"/>
              </a:rPr>
              <a:t>Déploiement :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j-lt"/>
              </a:rPr>
              <a:t>Déploiement à la suite des formations aux CC du pilote des 3 CR sur la nouvelle offre Santé GOC, GCM et GPVL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j-lt"/>
              </a:rPr>
              <a:t>Mise à disposition du simulateur après le début des formations en présentiel (et post réalisation des </a:t>
            </a:r>
            <a:r>
              <a:rPr lang="fr-FR" sz="1800" dirty="0" err="1">
                <a:latin typeface="+mj-lt"/>
              </a:rPr>
              <a:t>Elearning</a:t>
            </a:r>
            <a:r>
              <a:rPr lang="fr-FR" sz="1800" dirty="0">
                <a:latin typeface="+mj-lt"/>
              </a:rPr>
              <a:t>)</a:t>
            </a:r>
          </a:p>
          <a:p>
            <a:pPr marL="182880" lvl="2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j-lt"/>
              </a:rPr>
              <a:t>Déploiement prévu sur 2026 à l’ensemble des entités en fonction du bilan qui sera réalisé début 2026.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5A891A9-70EA-54B4-8D49-48704A77CA7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i="1" dirty="0">
                <a:solidFill>
                  <a:srgbClr val="34D17A"/>
                </a:solidFill>
              </a:rPr>
              <a:t>3 caisses pilote (GCM, GOC, PVL) déploieront le BOT auprès des commerciaux</a:t>
            </a:r>
          </a:p>
        </p:txBody>
      </p:sp>
      <p:pic>
        <p:nvPicPr>
          <p:cNvPr id="9" name="Image 8" descr="Une image contenant Graphique, symbole, graphisme, logo&#10;&#10;Le contenu généré par l’IA peut être incorrect.">
            <a:extLst>
              <a:ext uri="{FF2B5EF4-FFF2-40B4-BE49-F238E27FC236}">
                <a16:creationId xmlns:a16="http://schemas.microsoft.com/office/drawing/2014/main" id="{18FA5160-2F5C-E4AB-E383-AB4AB04B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91" y="161113"/>
            <a:ext cx="915198" cy="915198"/>
          </a:xfrm>
          <a:prstGeom prst="rect">
            <a:avLst/>
          </a:prstGeom>
        </p:spPr>
      </p:pic>
      <p:pic>
        <p:nvPicPr>
          <p:cNvPr id="10" name="Image 9" descr="Une image contenant cercle, symbole, art&#10;&#10;Le contenu généré par l’IA peut être incorrect.">
            <a:extLst>
              <a:ext uri="{FF2B5EF4-FFF2-40B4-BE49-F238E27FC236}">
                <a16:creationId xmlns:a16="http://schemas.microsoft.com/office/drawing/2014/main" id="{890042EA-5EE8-8CB8-01E5-4C62468D8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7" y="4629064"/>
            <a:ext cx="796517" cy="79651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7CFFD3-5E2D-47CA-ACC1-8BD414AB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6" y="2969031"/>
            <a:ext cx="748488" cy="7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s de Test symbol – Téléchargement gratuit sur Freepik">
            <a:extLst>
              <a:ext uri="{FF2B5EF4-FFF2-40B4-BE49-F238E27FC236}">
                <a16:creationId xmlns:a16="http://schemas.microsoft.com/office/drawing/2014/main" id="{4BCB95A5-2D22-5AA3-C86A-7CD232A4F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t="18169" r="20641" b="18489"/>
          <a:stretch>
            <a:fillRect/>
          </a:stretch>
        </p:blipFill>
        <p:spPr bwMode="auto">
          <a:xfrm>
            <a:off x="636476" y="1665878"/>
            <a:ext cx="748488" cy="7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EC727D5-2753-8ECE-D3F9-E8CDD9064D9F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</p:spTree>
    <p:extLst>
      <p:ext uri="{BB962C8B-B14F-4D97-AF65-F5344CB8AC3E}">
        <p14:creationId xmlns:p14="http://schemas.microsoft.com/office/powerpoint/2010/main" val="278698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4B102-1A0E-2C9D-52DA-56EEA337E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609102F8-DEC9-A6E9-8BEE-B2EC33870724}"/>
              </a:ext>
            </a:extLst>
          </p:cNvPr>
          <p:cNvSpPr/>
          <p:nvPr/>
        </p:nvSpPr>
        <p:spPr>
          <a:xfrm>
            <a:off x="170451" y="1517524"/>
            <a:ext cx="8771154" cy="543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E80DCF-3507-1B8C-8223-DB05573EE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85367DF1-3608-7FCA-2ABD-D0F1D5F3C9B0}"/>
              </a:ext>
            </a:extLst>
          </p:cNvPr>
          <p:cNvSpPr txBox="1">
            <a:spLocks/>
          </p:cNvSpPr>
          <p:nvPr/>
        </p:nvSpPr>
        <p:spPr>
          <a:xfrm>
            <a:off x="1620557" y="88545"/>
            <a:ext cx="1059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 b="1">
                <a:solidFill>
                  <a:srgbClr val="306C48"/>
                </a:solidFill>
                <a:latin typeface="Arial Bold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rial Bold"/>
                <a:ea typeface="Roboto" panose="02000000000000000000" pitchFamily="2" charset="0"/>
                <a:cs typeface="Roboto" panose="02000000000000000000" pitchFamily="2" charset="0"/>
              </a:rPr>
              <a:t>Calendrier des 3 caisses pilotes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rial Bold"/>
                <a:ea typeface="Roboto" panose="02000000000000000000" pitchFamily="2" charset="0"/>
                <a:cs typeface="Roboto" panose="02000000000000000000" pitchFamily="2" charset="0"/>
              </a:rPr>
              <a:t>Point d’attention : modification du pilote sur le Digital pour GPVL &amp; déploiement training BOT 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0F56E83-DE92-3843-0DE4-B530383CE864}"/>
              </a:ext>
            </a:extLst>
          </p:cNvPr>
          <p:cNvGraphicFramePr>
            <a:graphicFrameLocks noGrp="1"/>
          </p:cNvGraphicFramePr>
          <p:nvPr/>
        </p:nvGraphicFramePr>
        <p:xfrm>
          <a:off x="439568" y="989398"/>
          <a:ext cx="11059308" cy="561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716">
                  <a:extLst>
                    <a:ext uri="{9D8B030D-6E8A-4147-A177-3AD203B41FA5}">
                      <a16:colId xmlns:a16="http://schemas.microsoft.com/office/drawing/2014/main" val="2580715244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1115221283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3150817748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2886345884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1355331166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555947935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2530784487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2101154006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1818465167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1778150627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630807742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2122868106"/>
                    </a:ext>
                  </a:extLst>
                </a:gridCol>
                <a:gridCol w="850716">
                  <a:extLst>
                    <a:ext uri="{9D8B030D-6E8A-4147-A177-3AD203B41FA5}">
                      <a16:colId xmlns:a16="http://schemas.microsoft.com/office/drawing/2014/main" val="4263617865"/>
                    </a:ext>
                  </a:extLst>
                </a:gridCol>
              </a:tblGrid>
              <a:tr h="204331">
                <a:tc gridSpan="4">
                  <a:txBody>
                    <a:bodyPr/>
                    <a:lstStyle/>
                    <a:p>
                      <a:pPr algn="ctr"/>
                      <a:r>
                        <a:rPr lang="fr-FR" sz="1100">
                          <a:solidFill>
                            <a:srgbClr val="306C48"/>
                          </a:solidFill>
                        </a:rPr>
                        <a:t>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fr-FR" sz="1100">
                          <a:solidFill>
                            <a:srgbClr val="306C48"/>
                          </a:solidFill>
                        </a:rPr>
                        <a:t>2026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81264"/>
                  </a:ext>
                </a:extLst>
              </a:tr>
              <a:tr h="243562">
                <a:tc>
                  <a:txBody>
                    <a:bodyPr/>
                    <a:lstStyle/>
                    <a:p>
                      <a:pPr algn="ctr"/>
                      <a:endParaRPr lang="fr-FR" sz="1050">
                        <a:solidFill>
                          <a:srgbClr val="306C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Oct</a:t>
                      </a:r>
                      <a:endParaRPr lang="fr-FR" sz="1050">
                        <a:solidFill>
                          <a:srgbClr val="306C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Nov</a:t>
                      </a:r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Dec</a:t>
                      </a:r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Janv</a:t>
                      </a:r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Fév</a:t>
                      </a:r>
                      <a:endParaRPr lang="fr-FR" sz="1050">
                        <a:solidFill>
                          <a:srgbClr val="306C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Mars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Avril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Mai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Juin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Juil.Août</a:t>
                      </a:r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Sept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err="1">
                          <a:solidFill>
                            <a:srgbClr val="306C48"/>
                          </a:solidFill>
                        </a:rPr>
                        <a:t>Oct</a:t>
                      </a:r>
                      <a:r>
                        <a:rPr lang="fr-FR" sz="1050">
                          <a:solidFill>
                            <a:srgbClr val="306C48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10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  <a:p>
                      <a:endParaRPr lang="fr-FR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83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rgbClr val="306C48"/>
                          </a:solidFill>
                          <a:latin typeface="+mn-lt"/>
                          <a:ea typeface="+mn-ea"/>
                          <a:cs typeface="+mn-cs"/>
                        </a:rPr>
                        <a:t>GCM </a:t>
                      </a: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7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>
                          <a:solidFill>
                            <a:srgbClr val="306C48"/>
                          </a:solidFill>
                          <a:latin typeface="+mn-lt"/>
                          <a:ea typeface="+mn-ea"/>
                          <a:cs typeface="+mn-cs"/>
                        </a:rPr>
                        <a:t>GOC</a:t>
                      </a: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140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>
                          <a:solidFill>
                            <a:srgbClr val="306C48"/>
                          </a:solidFill>
                          <a:latin typeface="+mn-lt"/>
                          <a:ea typeface="+mn-ea"/>
                          <a:cs typeface="+mn-cs"/>
                        </a:rPr>
                        <a:t>GPVL </a:t>
                      </a: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100" b="1" kern="1200" dirty="0">
                        <a:solidFill>
                          <a:srgbClr val="306C4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637935"/>
                  </a:ext>
                </a:extLst>
              </a:tr>
            </a:tbl>
          </a:graphicData>
        </a:graphic>
      </p:graphicFrame>
      <p:grpSp>
        <p:nvGrpSpPr>
          <p:cNvPr id="18" name="Groupe 17">
            <a:extLst>
              <a:ext uri="{FF2B5EF4-FFF2-40B4-BE49-F238E27FC236}">
                <a16:creationId xmlns:a16="http://schemas.microsoft.com/office/drawing/2014/main" id="{712D024E-A22C-E219-A500-E8563904ADC1}"/>
              </a:ext>
            </a:extLst>
          </p:cNvPr>
          <p:cNvGrpSpPr/>
          <p:nvPr/>
        </p:nvGrpSpPr>
        <p:grpSpPr>
          <a:xfrm>
            <a:off x="2665510" y="4067013"/>
            <a:ext cx="7180760" cy="912789"/>
            <a:chOff x="2753192" y="3432542"/>
            <a:chExt cx="7180760" cy="91278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B3BAD-0091-263B-AF05-3F7A4C966B6B}"/>
                </a:ext>
              </a:extLst>
            </p:cNvPr>
            <p:cNvSpPr/>
            <p:nvPr/>
          </p:nvSpPr>
          <p:spPr>
            <a:xfrm>
              <a:off x="2836020" y="3614458"/>
              <a:ext cx="1933954" cy="468085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Pilote réseau PART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1 secteur (Béarn Ouest)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+ Tous gestionnaires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01452-9FE3-930E-7503-EE1CDC7A4F84}"/>
                </a:ext>
              </a:extLst>
            </p:cNvPr>
            <p:cNvSpPr/>
            <p:nvPr/>
          </p:nvSpPr>
          <p:spPr>
            <a:xfrm>
              <a:off x="6094839" y="3770983"/>
              <a:ext cx="2011359" cy="468085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 secteurs Pro </a:t>
              </a: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(à définir)</a:t>
              </a:r>
              <a:b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ACPS + Agri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C0B090-E9B6-668F-4F76-A040FF286AFE}"/>
                </a:ext>
              </a:extLst>
            </p:cNvPr>
            <p:cNvSpPr/>
            <p:nvPr/>
          </p:nvSpPr>
          <p:spPr>
            <a:xfrm>
              <a:off x="4769975" y="3675296"/>
              <a:ext cx="1326026" cy="468085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6 secteurs Part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(zones urbaines, périurbaines et rurales)</a:t>
              </a:r>
              <a:b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</a:b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46FB517-7B2C-C22C-5F7D-3FBE8523942C}"/>
                </a:ext>
              </a:extLst>
            </p:cNvPr>
            <p:cNvSpPr txBox="1"/>
            <p:nvPr/>
          </p:nvSpPr>
          <p:spPr>
            <a:xfrm>
              <a:off x="2753192" y="3432542"/>
              <a:ext cx="490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17/11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DEA5FF-C4AA-3747-A85A-61CFB6516810}"/>
                </a:ext>
              </a:extLst>
            </p:cNvPr>
            <p:cNvSpPr/>
            <p:nvPr/>
          </p:nvSpPr>
          <p:spPr>
            <a:xfrm>
              <a:off x="8106199" y="3877246"/>
              <a:ext cx="1827753" cy="468085"/>
            </a:xfrm>
            <a:prstGeom prst="rect">
              <a:avLst/>
            </a:prstGeom>
            <a:solidFill>
              <a:srgbClr val="8EC2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Généralisation à l’ensemble du réseau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3FF74D4-41CA-8731-D3DD-F5890ED0E712}"/>
                </a:ext>
              </a:extLst>
            </p:cNvPr>
            <p:cNvSpPr txBox="1"/>
            <p:nvPr/>
          </p:nvSpPr>
          <p:spPr>
            <a:xfrm>
              <a:off x="4819917" y="3492222"/>
              <a:ext cx="8977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Début </a:t>
              </a:r>
              <a:r>
                <a:rPr kumimoji="0" lang="fr-FR" sz="900" b="1" i="0" u="none" strike="noStrike" kern="1200" cap="none" spc="0" normalizeH="0" baseline="0" noProof="0" err="1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Fév</a:t>
              </a: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358678E-04BC-D74A-383F-805783C72B78}"/>
                </a:ext>
              </a:extLst>
            </p:cNvPr>
            <p:cNvSpPr txBox="1"/>
            <p:nvPr/>
          </p:nvSpPr>
          <p:spPr>
            <a:xfrm>
              <a:off x="6071274" y="3596352"/>
              <a:ext cx="8977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Mi-Mars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9657E11-0452-0339-6056-5111D29CD101}"/>
                </a:ext>
              </a:extLst>
            </p:cNvPr>
            <p:cNvSpPr txBox="1"/>
            <p:nvPr/>
          </p:nvSpPr>
          <p:spPr>
            <a:xfrm>
              <a:off x="8131507" y="3692825"/>
              <a:ext cx="8977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Juin</a:t>
              </a:r>
            </a:p>
          </p:txBody>
        </p:sp>
        <p:sp>
          <p:nvSpPr>
            <p:cNvPr id="27" name="Signe Plus 26">
              <a:extLst>
                <a:ext uri="{FF2B5EF4-FFF2-40B4-BE49-F238E27FC236}">
                  <a16:creationId xmlns:a16="http://schemas.microsoft.com/office/drawing/2014/main" id="{58CB382A-F2F1-1F63-EB3E-9BA2544E5F81}"/>
                </a:ext>
              </a:extLst>
            </p:cNvPr>
            <p:cNvSpPr/>
            <p:nvPr/>
          </p:nvSpPr>
          <p:spPr>
            <a:xfrm>
              <a:off x="4680447" y="3587972"/>
              <a:ext cx="199176" cy="210493"/>
            </a:xfrm>
            <a:prstGeom prst="mathPlus">
              <a:avLst/>
            </a:prstGeom>
            <a:solidFill>
              <a:srgbClr val="096D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Signe Plus 27">
              <a:extLst>
                <a:ext uri="{FF2B5EF4-FFF2-40B4-BE49-F238E27FC236}">
                  <a16:creationId xmlns:a16="http://schemas.microsoft.com/office/drawing/2014/main" id="{59E63D69-40AC-1F26-1889-0299BA5399CD}"/>
                </a:ext>
              </a:extLst>
            </p:cNvPr>
            <p:cNvSpPr/>
            <p:nvPr/>
          </p:nvSpPr>
          <p:spPr>
            <a:xfrm>
              <a:off x="5979652" y="3648821"/>
              <a:ext cx="199176" cy="210493"/>
            </a:xfrm>
            <a:prstGeom prst="mathPlus">
              <a:avLst/>
            </a:prstGeom>
            <a:solidFill>
              <a:srgbClr val="096D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Signe Plus 28">
              <a:extLst>
                <a:ext uri="{FF2B5EF4-FFF2-40B4-BE49-F238E27FC236}">
                  <a16:creationId xmlns:a16="http://schemas.microsoft.com/office/drawing/2014/main" id="{DD6EBFEE-8962-AE97-8B4E-874FAC11FA2E}"/>
                </a:ext>
              </a:extLst>
            </p:cNvPr>
            <p:cNvSpPr/>
            <p:nvPr/>
          </p:nvSpPr>
          <p:spPr>
            <a:xfrm>
              <a:off x="8015377" y="3753600"/>
              <a:ext cx="199176" cy="210493"/>
            </a:xfrm>
            <a:prstGeom prst="mathPlus">
              <a:avLst/>
            </a:prstGeom>
            <a:solidFill>
              <a:srgbClr val="096D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5B08784-210E-5703-0174-946E4098BA6C}"/>
              </a:ext>
            </a:extLst>
          </p:cNvPr>
          <p:cNvSpPr/>
          <p:nvPr/>
        </p:nvSpPr>
        <p:spPr>
          <a:xfrm>
            <a:off x="2748338" y="5931135"/>
            <a:ext cx="1518502" cy="510365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Pilote réseau PART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secteurs </a:t>
            </a: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(EST Sud Oise + Ouest Seine + Centre Loir et Cher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 Tous gestionnaires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0507F2B-DCE5-F0C2-2339-B2563DF1842A}"/>
              </a:ext>
            </a:extLst>
          </p:cNvPr>
          <p:cNvSpPr txBox="1"/>
          <p:nvPr/>
        </p:nvSpPr>
        <p:spPr>
          <a:xfrm>
            <a:off x="2654721" y="5778549"/>
            <a:ext cx="490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19/11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6E3125-FEC1-749E-991B-F551182F88A5}"/>
              </a:ext>
            </a:extLst>
          </p:cNvPr>
          <p:cNvSpPr/>
          <p:nvPr/>
        </p:nvSpPr>
        <p:spPr>
          <a:xfrm>
            <a:off x="4266839" y="5924086"/>
            <a:ext cx="1114053" cy="3032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Pilote Digital </a:t>
            </a:r>
            <a:r>
              <a:rPr kumimoji="0" lang="fr-F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GNet</a:t>
            </a: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B2AD2C-903B-AE44-1BAB-E683E27CF3AD}"/>
              </a:ext>
            </a:extLst>
          </p:cNvPr>
          <p:cNvSpPr/>
          <p:nvPr/>
        </p:nvSpPr>
        <p:spPr>
          <a:xfrm>
            <a:off x="4264556" y="6226640"/>
            <a:ext cx="2637017" cy="215444"/>
          </a:xfrm>
          <a:prstGeom prst="rect">
            <a:avLst/>
          </a:prstGeom>
          <a:solidFill>
            <a:srgbClr val="8EC2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Généralisation à l’ensemble du réseau PART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38A57E8-4218-46E4-B918-9ACCE0F2643A}"/>
              </a:ext>
            </a:extLst>
          </p:cNvPr>
          <p:cNvSpPr txBox="1"/>
          <p:nvPr/>
        </p:nvSpPr>
        <p:spPr>
          <a:xfrm>
            <a:off x="7968602" y="5745919"/>
            <a:ext cx="897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Juin</a:t>
            </a:r>
          </a:p>
        </p:txBody>
      </p:sp>
      <p:sp>
        <p:nvSpPr>
          <p:cNvPr id="35" name="Signe Plus 34">
            <a:extLst>
              <a:ext uri="{FF2B5EF4-FFF2-40B4-BE49-F238E27FC236}">
                <a16:creationId xmlns:a16="http://schemas.microsoft.com/office/drawing/2014/main" id="{5BF3FEE7-1A18-DB88-32FD-A0416A7968DB}"/>
              </a:ext>
            </a:extLst>
          </p:cNvPr>
          <p:cNvSpPr/>
          <p:nvPr/>
        </p:nvSpPr>
        <p:spPr>
          <a:xfrm>
            <a:off x="4140815" y="5857247"/>
            <a:ext cx="199176" cy="210493"/>
          </a:xfrm>
          <a:prstGeom prst="mathPlus">
            <a:avLst/>
          </a:prstGeom>
          <a:solidFill>
            <a:srgbClr val="096D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7BCE5F-D6FF-0286-3AB4-BFA7F077FA50}"/>
              </a:ext>
            </a:extLst>
          </p:cNvPr>
          <p:cNvSpPr/>
          <p:nvPr/>
        </p:nvSpPr>
        <p:spPr>
          <a:xfrm>
            <a:off x="1497373" y="5054499"/>
            <a:ext cx="744080" cy="301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Formateurs 14/10 </a:t>
            </a:r>
          </a:p>
        </p:txBody>
      </p:sp>
      <p:pic>
        <p:nvPicPr>
          <p:cNvPr id="37" name="Image 36" descr="Une image contenant capture d’écran, clipart, dessin humoristique, illustration&#10;&#10;Description générée automatiquement">
            <a:extLst>
              <a:ext uri="{FF2B5EF4-FFF2-40B4-BE49-F238E27FC236}">
                <a16:creationId xmlns:a16="http://schemas.microsoft.com/office/drawing/2014/main" id="{935E8F7B-FF39-48C3-B3E1-ABA26F37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39" y="5054499"/>
            <a:ext cx="338554" cy="338554"/>
          </a:xfrm>
          <a:prstGeom prst="rect">
            <a:avLst/>
          </a:prstGeom>
        </p:spPr>
      </p:pic>
      <p:pic>
        <p:nvPicPr>
          <p:cNvPr id="38" name="Image 37" descr="Une image contenant capture d’écran, clipart, dessin humoristique, illustration&#10;&#10;Description générée automatiquement">
            <a:extLst>
              <a:ext uri="{FF2B5EF4-FFF2-40B4-BE49-F238E27FC236}">
                <a16:creationId xmlns:a16="http://schemas.microsoft.com/office/drawing/2014/main" id="{2D4C14C2-AC71-B7E0-4629-1B31D8B7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39" y="3599194"/>
            <a:ext cx="338554" cy="338554"/>
          </a:xfrm>
          <a:prstGeom prst="rect">
            <a:avLst/>
          </a:prstGeom>
        </p:spPr>
      </p:pic>
      <p:pic>
        <p:nvPicPr>
          <p:cNvPr id="39" name="Image 38" descr="Une image contenant capture d’écran, clipart, dessin humoristique, illustration&#10;&#10;Description générée automatiquement">
            <a:extLst>
              <a:ext uri="{FF2B5EF4-FFF2-40B4-BE49-F238E27FC236}">
                <a16:creationId xmlns:a16="http://schemas.microsoft.com/office/drawing/2014/main" id="{B65409ED-ED82-DA89-2F36-8FB64240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39" y="2157751"/>
            <a:ext cx="338554" cy="33855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57C3ADCC-7E9D-FBED-5472-EC065195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89" y="2957872"/>
            <a:ext cx="338554" cy="338554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C14B2B06-AAA5-9DC5-A711-703B0FD06458}"/>
              </a:ext>
            </a:extLst>
          </p:cNvPr>
          <p:cNvGrpSpPr/>
          <p:nvPr/>
        </p:nvGrpSpPr>
        <p:grpSpPr>
          <a:xfrm>
            <a:off x="2414747" y="2639335"/>
            <a:ext cx="5418619" cy="812835"/>
            <a:chOff x="2505134" y="2627613"/>
            <a:chExt cx="5418619" cy="81283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8676F9-583D-11CA-5462-B13144B70685}"/>
                </a:ext>
              </a:extLst>
            </p:cNvPr>
            <p:cNvSpPr/>
            <p:nvPr/>
          </p:nvSpPr>
          <p:spPr>
            <a:xfrm>
              <a:off x="2589290" y="2786363"/>
              <a:ext cx="3503723" cy="468085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Pilote réseau PART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1 département : l’Eure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+ Tous gestionnaires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51A5AC-75F2-59FA-FBF9-23DDD2153BF2}"/>
                </a:ext>
              </a:extLst>
            </p:cNvPr>
            <p:cNvSpPr/>
            <p:nvPr/>
          </p:nvSpPr>
          <p:spPr>
            <a:xfrm>
              <a:off x="6096000" y="2972363"/>
              <a:ext cx="1827753" cy="468085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ACPS + Agri 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B7A07E56-B5FE-3E6B-88B8-24368932BDD3}"/>
                </a:ext>
              </a:extLst>
            </p:cNvPr>
            <p:cNvSpPr txBox="1"/>
            <p:nvPr/>
          </p:nvSpPr>
          <p:spPr>
            <a:xfrm>
              <a:off x="2505134" y="2627613"/>
              <a:ext cx="4902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10/11</a:t>
              </a:r>
            </a:p>
          </p:txBody>
        </p:sp>
        <p:sp>
          <p:nvSpPr>
            <p:cNvPr id="47" name="Signe Plus 46">
              <a:extLst>
                <a:ext uri="{FF2B5EF4-FFF2-40B4-BE49-F238E27FC236}">
                  <a16:creationId xmlns:a16="http://schemas.microsoft.com/office/drawing/2014/main" id="{6463EDBA-D905-1C3F-E475-27DECE8C5895}"/>
                </a:ext>
              </a:extLst>
            </p:cNvPr>
            <p:cNvSpPr/>
            <p:nvPr/>
          </p:nvSpPr>
          <p:spPr>
            <a:xfrm>
              <a:off x="5974200" y="2852464"/>
              <a:ext cx="199176" cy="210493"/>
            </a:xfrm>
            <a:prstGeom prst="mathPlus">
              <a:avLst/>
            </a:prstGeom>
            <a:solidFill>
              <a:srgbClr val="096D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625FE89-BE36-089A-375F-67C0A9C7CF7F}"/>
                </a:ext>
              </a:extLst>
            </p:cNvPr>
            <p:cNvSpPr txBox="1"/>
            <p:nvPr/>
          </p:nvSpPr>
          <p:spPr>
            <a:xfrm>
              <a:off x="6073979" y="2751958"/>
              <a:ext cx="8977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Mars</a:t>
              </a: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984DE5ED-EE23-8E52-9ED9-22D51A1B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21" y="4293554"/>
            <a:ext cx="338554" cy="33855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5BB333F-7683-DED8-B23D-DFDDD59C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26" y="5668389"/>
            <a:ext cx="338554" cy="33855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A1CE738-82AD-18E5-C56F-9D8FFED84C83}"/>
              </a:ext>
            </a:extLst>
          </p:cNvPr>
          <p:cNvSpPr/>
          <p:nvPr/>
        </p:nvSpPr>
        <p:spPr>
          <a:xfrm>
            <a:off x="2274258" y="5063163"/>
            <a:ext cx="837892" cy="2994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Conseillers Est sud Oise 17/11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97DC3C-E64E-686D-B67B-2D957524FD61}"/>
              </a:ext>
            </a:extLst>
          </p:cNvPr>
          <p:cNvSpPr/>
          <p:nvPr/>
        </p:nvSpPr>
        <p:spPr>
          <a:xfrm>
            <a:off x="3125907" y="5079808"/>
            <a:ext cx="837892" cy="287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Gestionnaires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18/11 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21AA039-A057-9579-8BD2-FAFCFBFC74BF}"/>
              </a:ext>
            </a:extLst>
          </p:cNvPr>
          <p:cNvGrpSpPr/>
          <p:nvPr/>
        </p:nvGrpSpPr>
        <p:grpSpPr>
          <a:xfrm>
            <a:off x="1497373" y="3630085"/>
            <a:ext cx="1552919" cy="310764"/>
            <a:chOff x="1587569" y="3800059"/>
            <a:chExt cx="1552919" cy="31076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D19E77-D274-4DDF-0150-B0AC48F4EDCC}"/>
                </a:ext>
              </a:extLst>
            </p:cNvPr>
            <p:cNvSpPr/>
            <p:nvPr/>
          </p:nvSpPr>
          <p:spPr>
            <a:xfrm>
              <a:off x="1587569" y="3800059"/>
              <a:ext cx="744080" cy="3016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Formateurs 14/10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132D0B-9478-A729-4400-8749409620B2}"/>
                </a:ext>
              </a:extLst>
            </p:cNvPr>
            <p:cNvSpPr/>
            <p:nvPr/>
          </p:nvSpPr>
          <p:spPr>
            <a:xfrm>
              <a:off x="2396408" y="3800430"/>
              <a:ext cx="744080" cy="31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Conseillers 14/11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06DF70CD-B945-6464-B172-0DFA4988FB4E}"/>
              </a:ext>
            </a:extLst>
          </p:cNvPr>
          <p:cNvGrpSpPr/>
          <p:nvPr/>
        </p:nvGrpSpPr>
        <p:grpSpPr>
          <a:xfrm>
            <a:off x="3948273" y="3606939"/>
            <a:ext cx="1541530" cy="364985"/>
            <a:chOff x="4038469" y="3776913"/>
            <a:chExt cx="1541530" cy="36498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630FD8-3ECB-6A26-EF9A-8C2177BB7367}"/>
                </a:ext>
              </a:extLst>
            </p:cNvPr>
            <p:cNvSpPr/>
            <p:nvPr/>
          </p:nvSpPr>
          <p:spPr>
            <a:xfrm>
              <a:off x="4693204" y="3831505"/>
              <a:ext cx="886795" cy="31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Conseillers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</a:t>
              </a:r>
              <a:r>
                <a:rPr kumimoji="0" lang="fr-FR" sz="800" b="1" i="0" u="none" strike="noStrike" kern="1200" cap="none" spc="0" normalizeH="0" baseline="3000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ère</a:t>
              </a: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15aine FEV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A30E88-700F-C9F3-6AA5-5C72DD65F7D9}"/>
                </a:ext>
              </a:extLst>
            </p:cNvPr>
            <p:cNvSpPr/>
            <p:nvPr/>
          </p:nvSpPr>
          <p:spPr>
            <a:xfrm>
              <a:off x="4038469" y="3776913"/>
              <a:ext cx="744080" cy="310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Formateurs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Fin Jan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AF9119A0-FE79-3CC7-F144-07C7FB137857}"/>
              </a:ext>
            </a:extLst>
          </p:cNvPr>
          <p:cNvGrpSpPr/>
          <p:nvPr/>
        </p:nvGrpSpPr>
        <p:grpSpPr>
          <a:xfrm>
            <a:off x="5563232" y="3604869"/>
            <a:ext cx="1540899" cy="352449"/>
            <a:chOff x="5653428" y="3774843"/>
            <a:chExt cx="1540899" cy="35244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90A57C8-4418-3A48-2B77-B4946E4CB32B}"/>
                </a:ext>
              </a:extLst>
            </p:cNvPr>
            <p:cNvSpPr/>
            <p:nvPr/>
          </p:nvSpPr>
          <p:spPr>
            <a:xfrm>
              <a:off x="6296547" y="3816899"/>
              <a:ext cx="897780" cy="31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Conseillers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dans la foulée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C6E3908-4FD2-1F74-450F-B3C029C7718D}"/>
                </a:ext>
              </a:extLst>
            </p:cNvPr>
            <p:cNvSpPr/>
            <p:nvPr/>
          </p:nvSpPr>
          <p:spPr>
            <a:xfrm>
              <a:off x="5653428" y="3774843"/>
              <a:ext cx="744080" cy="310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Formateurs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1ère 15aine MARS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482915B-54C3-9475-BC2B-A2C54F9CEB73}"/>
              </a:ext>
            </a:extLst>
          </p:cNvPr>
          <p:cNvGrpSpPr/>
          <p:nvPr/>
        </p:nvGrpSpPr>
        <p:grpSpPr>
          <a:xfrm>
            <a:off x="7267955" y="3600531"/>
            <a:ext cx="1548446" cy="358448"/>
            <a:chOff x="7358151" y="3770505"/>
            <a:chExt cx="1548446" cy="35844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7C27568-53B0-053B-1A1E-E0CC7FA856D5}"/>
                </a:ext>
              </a:extLst>
            </p:cNvPr>
            <p:cNvSpPr/>
            <p:nvPr/>
          </p:nvSpPr>
          <p:spPr>
            <a:xfrm>
              <a:off x="8000941" y="3818560"/>
              <a:ext cx="905656" cy="31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Conseillers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dans la foulée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4820D7-1DB4-E547-6A71-83C472610838}"/>
                </a:ext>
              </a:extLst>
            </p:cNvPr>
            <p:cNvSpPr/>
            <p:nvPr/>
          </p:nvSpPr>
          <p:spPr>
            <a:xfrm>
              <a:off x="7358151" y="3770505"/>
              <a:ext cx="744080" cy="310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Formateurs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Début MAI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32FA31EA-33CB-4AE6-5DA7-9EB202B19B87}"/>
              </a:ext>
            </a:extLst>
          </p:cNvPr>
          <p:cNvGrpSpPr/>
          <p:nvPr/>
        </p:nvGrpSpPr>
        <p:grpSpPr>
          <a:xfrm>
            <a:off x="1497373" y="2174549"/>
            <a:ext cx="1529388" cy="363896"/>
            <a:chOff x="1587569" y="3797329"/>
            <a:chExt cx="1529388" cy="3638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FF64CB4-9568-57F4-B1A6-429A7DAF48C0}"/>
                </a:ext>
              </a:extLst>
            </p:cNvPr>
            <p:cNvSpPr/>
            <p:nvPr/>
          </p:nvSpPr>
          <p:spPr>
            <a:xfrm>
              <a:off x="1587569" y="3797329"/>
              <a:ext cx="790642" cy="363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Formateurs 14/10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(à confirmer) </a:t>
              </a: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77B34C-EED2-8A46-5897-5387485675F3}"/>
                </a:ext>
              </a:extLst>
            </p:cNvPr>
            <p:cNvSpPr/>
            <p:nvPr/>
          </p:nvSpPr>
          <p:spPr>
            <a:xfrm>
              <a:off x="2372877" y="3841736"/>
              <a:ext cx="744080" cy="3103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1200" cap="none" spc="0" normalizeH="0" baseline="0" noProof="0">
                  <a:ln>
                    <a:noFill/>
                  </a:ln>
                  <a:solidFill>
                    <a:srgbClr val="306C48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Conseillers 6 ET 7/11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246805A-D3D1-DDE4-F7A9-CD6A01162CB7}"/>
              </a:ext>
            </a:extLst>
          </p:cNvPr>
          <p:cNvSpPr/>
          <p:nvPr/>
        </p:nvSpPr>
        <p:spPr>
          <a:xfrm>
            <a:off x="4245066" y="2259873"/>
            <a:ext cx="4597462" cy="310393"/>
          </a:xfrm>
          <a:prstGeom prst="rect">
            <a:avLst/>
          </a:prstGeom>
          <a:pattFill prst="pct60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définir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1951EBF-F845-4EEA-3A27-FBD2CB987154}"/>
              </a:ext>
            </a:extLst>
          </p:cNvPr>
          <p:cNvSpPr/>
          <p:nvPr/>
        </p:nvSpPr>
        <p:spPr>
          <a:xfrm>
            <a:off x="4206846" y="5080191"/>
            <a:ext cx="672610" cy="310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Formation CRC</a:t>
            </a: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C4F6D659-1D47-FF40-45BE-9D0C8B8F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388" y="2186967"/>
            <a:ext cx="1444274" cy="4034601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88AF35FB-D810-ED07-4500-816C43B51ACD}"/>
              </a:ext>
            </a:extLst>
          </p:cNvPr>
          <p:cNvSpPr txBox="1"/>
          <p:nvPr/>
        </p:nvSpPr>
        <p:spPr>
          <a:xfrm>
            <a:off x="9816462" y="3749446"/>
            <a:ext cx="14442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Généralisation 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évènementialisation toutes CR 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321CA7C8-8B66-4A60-62F8-F834435B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281" y="4440429"/>
            <a:ext cx="338554" cy="338554"/>
          </a:xfrm>
          <a:prstGeom prst="rect">
            <a:avLst/>
          </a:prstGeom>
        </p:spPr>
      </p:pic>
      <p:pic>
        <p:nvPicPr>
          <p:cNvPr id="74" name="Picture 2" descr="fête ">
            <a:extLst>
              <a:ext uri="{FF2B5EF4-FFF2-40B4-BE49-F238E27FC236}">
                <a16:creationId xmlns:a16="http://schemas.microsoft.com/office/drawing/2014/main" id="{010FCE61-7E35-E41C-9E09-67F45F15E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980" y="4505431"/>
            <a:ext cx="289033" cy="28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B51507D-EC5C-4260-1F37-E60686F90613}"/>
              </a:ext>
            </a:extLst>
          </p:cNvPr>
          <p:cNvSpPr/>
          <p:nvPr/>
        </p:nvSpPr>
        <p:spPr>
          <a:xfrm>
            <a:off x="7833366" y="3108099"/>
            <a:ext cx="1827753" cy="349520"/>
          </a:xfrm>
          <a:prstGeom prst="rect">
            <a:avLst/>
          </a:prstGeom>
          <a:pattFill prst="pct30">
            <a:fgClr>
              <a:srgbClr val="8EC26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Généralisation à définir </a:t>
            </a:r>
          </a:p>
        </p:txBody>
      </p:sp>
      <p:sp>
        <p:nvSpPr>
          <p:cNvPr id="80" name="Signe Plus 79">
            <a:extLst>
              <a:ext uri="{FF2B5EF4-FFF2-40B4-BE49-F238E27FC236}">
                <a16:creationId xmlns:a16="http://schemas.microsoft.com/office/drawing/2014/main" id="{B1490B23-66B8-DDDC-82E2-02A2E27EA64D}"/>
              </a:ext>
            </a:extLst>
          </p:cNvPr>
          <p:cNvSpPr/>
          <p:nvPr/>
        </p:nvSpPr>
        <p:spPr>
          <a:xfrm>
            <a:off x="7732285" y="2972808"/>
            <a:ext cx="199176" cy="210493"/>
          </a:xfrm>
          <a:prstGeom prst="mathPlus">
            <a:avLst/>
          </a:prstGeom>
          <a:solidFill>
            <a:srgbClr val="096D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E4A465-F517-951B-41BA-6B2BEF066A33}"/>
              </a:ext>
            </a:extLst>
          </p:cNvPr>
          <p:cNvSpPr/>
          <p:nvPr/>
        </p:nvSpPr>
        <p:spPr>
          <a:xfrm>
            <a:off x="7736618" y="5069292"/>
            <a:ext cx="1817271" cy="310393"/>
          </a:xfrm>
          <a:prstGeom prst="rect">
            <a:avLst/>
          </a:prstGeom>
          <a:pattFill prst="pct60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définir</a:t>
            </a:r>
          </a:p>
        </p:txBody>
      </p:sp>
      <p:pic>
        <p:nvPicPr>
          <p:cNvPr id="93" name="Image 92" descr="Une image contenant capture d’écran, clipart, dessin humoristique, illustration&#10;&#10;Description générée automatiquement">
            <a:extLst>
              <a:ext uri="{FF2B5EF4-FFF2-40B4-BE49-F238E27FC236}">
                <a16:creationId xmlns:a16="http://schemas.microsoft.com/office/drawing/2014/main" id="{9F965988-D522-9F28-A58F-2AA636B1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10" y="6531411"/>
            <a:ext cx="281455" cy="281455"/>
          </a:xfrm>
          <a:prstGeom prst="rect">
            <a:avLst/>
          </a:prstGeom>
        </p:spPr>
      </p:pic>
      <p:sp>
        <p:nvSpPr>
          <p:cNvPr id="94" name="ZoneTexte 93">
            <a:extLst>
              <a:ext uri="{FF2B5EF4-FFF2-40B4-BE49-F238E27FC236}">
                <a16:creationId xmlns:a16="http://schemas.microsoft.com/office/drawing/2014/main" id="{EFB7D24A-4CA4-B154-AEEF-21B264FD23B0}"/>
              </a:ext>
            </a:extLst>
          </p:cNvPr>
          <p:cNvSpPr txBox="1"/>
          <p:nvPr/>
        </p:nvSpPr>
        <p:spPr>
          <a:xfrm>
            <a:off x="3200971" y="6585482"/>
            <a:ext cx="861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Formation</a:t>
            </a:r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A24D4062-85D9-626E-8E2A-DF04780E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3" y="6552672"/>
            <a:ext cx="281455" cy="281455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38976140-2069-9DFB-B9AC-653C01102ABF}"/>
              </a:ext>
            </a:extLst>
          </p:cNvPr>
          <p:cNvSpPr txBox="1"/>
          <p:nvPr/>
        </p:nvSpPr>
        <p:spPr>
          <a:xfrm>
            <a:off x="5178838" y="6598634"/>
            <a:ext cx="135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Déploiement pilote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81317F-49E1-5716-DC08-17C038F11661}"/>
              </a:ext>
            </a:extLst>
          </p:cNvPr>
          <p:cNvSpPr/>
          <p:nvPr/>
        </p:nvSpPr>
        <p:spPr>
          <a:xfrm>
            <a:off x="2467041" y="5406032"/>
            <a:ext cx="837892" cy="287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Conseillers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19/11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91A072-7E97-77FF-3717-D261F196B87B}"/>
              </a:ext>
            </a:extLst>
          </p:cNvPr>
          <p:cNvSpPr/>
          <p:nvPr/>
        </p:nvSpPr>
        <p:spPr>
          <a:xfrm>
            <a:off x="3138755" y="5499016"/>
            <a:ext cx="837892" cy="2874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Conseillers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20/11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9AFE155-8D69-2A4D-8B32-8AF74F7FE256}"/>
              </a:ext>
            </a:extLst>
          </p:cNvPr>
          <p:cNvSpPr txBox="1"/>
          <p:nvPr/>
        </p:nvSpPr>
        <p:spPr>
          <a:xfrm>
            <a:off x="3026761" y="5785638"/>
            <a:ext cx="490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20/11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BB92E126-8866-26F7-F580-0460B6B58565}"/>
              </a:ext>
            </a:extLst>
          </p:cNvPr>
          <p:cNvSpPr txBox="1"/>
          <p:nvPr/>
        </p:nvSpPr>
        <p:spPr>
          <a:xfrm>
            <a:off x="3469427" y="5784612"/>
            <a:ext cx="490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21/11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53AC6F-A89B-0B42-3DE6-F636C2A6C595}"/>
              </a:ext>
            </a:extLst>
          </p:cNvPr>
          <p:cNvSpPr/>
          <p:nvPr/>
        </p:nvSpPr>
        <p:spPr>
          <a:xfrm>
            <a:off x="2954265" y="2311984"/>
            <a:ext cx="837892" cy="287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Gestionnaires ?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A7B3BA91-4A26-27AA-CEC8-FB55F25E7919}"/>
              </a:ext>
            </a:extLst>
          </p:cNvPr>
          <p:cNvSpPr txBox="1"/>
          <p:nvPr/>
        </p:nvSpPr>
        <p:spPr>
          <a:xfrm>
            <a:off x="4454964" y="5607973"/>
            <a:ext cx="223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Pilote digital – 1 mois pour observer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Toute la population  </a:t>
            </a:r>
            <a:r>
              <a:rPr kumimoji="0" lang="fr-F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GNet</a:t>
            </a: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92D6A15-862B-DBAC-8DCA-74AA5C94B194}"/>
              </a:ext>
            </a:extLst>
          </p:cNvPr>
          <p:cNvSpPr/>
          <p:nvPr/>
        </p:nvSpPr>
        <p:spPr>
          <a:xfrm>
            <a:off x="5380892" y="5926119"/>
            <a:ext cx="1520682" cy="301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Généralisation </a:t>
            </a:r>
            <a:r>
              <a:rPr kumimoji="0" lang="fr-F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GFil</a:t>
            </a: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7EC92C-5EC2-1E62-7CFA-65F3D7162710}"/>
              </a:ext>
            </a:extLst>
          </p:cNvPr>
          <p:cNvSpPr/>
          <p:nvPr/>
        </p:nvSpPr>
        <p:spPr>
          <a:xfrm>
            <a:off x="8074290" y="5928327"/>
            <a:ext cx="1827753" cy="468085"/>
          </a:xfrm>
          <a:prstGeom prst="rect">
            <a:avLst/>
          </a:prstGeom>
          <a:solidFill>
            <a:srgbClr val="8EC2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Généralisation à l’ensemble du réseau ACPS / AGRI </a:t>
            </a:r>
          </a:p>
        </p:txBody>
      </p:sp>
      <p:sp>
        <p:nvSpPr>
          <p:cNvPr id="89" name="Signe Plus 88">
            <a:extLst>
              <a:ext uri="{FF2B5EF4-FFF2-40B4-BE49-F238E27FC236}">
                <a16:creationId xmlns:a16="http://schemas.microsoft.com/office/drawing/2014/main" id="{4ABAC225-E664-E7EF-0E9A-09D1DD0E1274}"/>
              </a:ext>
            </a:extLst>
          </p:cNvPr>
          <p:cNvSpPr/>
          <p:nvPr/>
        </p:nvSpPr>
        <p:spPr>
          <a:xfrm>
            <a:off x="5289795" y="5892202"/>
            <a:ext cx="199176" cy="210493"/>
          </a:xfrm>
          <a:prstGeom prst="mathPlus">
            <a:avLst/>
          </a:prstGeom>
          <a:solidFill>
            <a:srgbClr val="096D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Signe Plus 89">
            <a:extLst>
              <a:ext uri="{FF2B5EF4-FFF2-40B4-BE49-F238E27FC236}">
                <a16:creationId xmlns:a16="http://schemas.microsoft.com/office/drawing/2014/main" id="{1EBF1E1B-00F6-2599-543A-2872119605EC}"/>
              </a:ext>
            </a:extLst>
          </p:cNvPr>
          <p:cNvSpPr/>
          <p:nvPr/>
        </p:nvSpPr>
        <p:spPr>
          <a:xfrm>
            <a:off x="4168660" y="6106287"/>
            <a:ext cx="199176" cy="210493"/>
          </a:xfrm>
          <a:prstGeom prst="mathPlus">
            <a:avLst/>
          </a:prstGeom>
          <a:solidFill>
            <a:srgbClr val="096D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FA79BE-595B-FB13-387B-1C1D8E0BACEF}"/>
              </a:ext>
            </a:extLst>
          </p:cNvPr>
          <p:cNvSpPr/>
          <p:nvPr/>
        </p:nvSpPr>
        <p:spPr>
          <a:xfrm>
            <a:off x="439568" y="5020098"/>
            <a:ext cx="9462475" cy="1499373"/>
          </a:xfrm>
          <a:custGeom>
            <a:avLst/>
            <a:gdLst>
              <a:gd name="connsiteX0" fmla="*/ 0 w 9462475"/>
              <a:gd name="connsiteY0" fmla="*/ 0 h 1499373"/>
              <a:gd name="connsiteX1" fmla="*/ 581266 w 9462475"/>
              <a:gd name="connsiteY1" fmla="*/ 0 h 1499373"/>
              <a:gd name="connsiteX2" fmla="*/ 1446407 w 9462475"/>
              <a:gd name="connsiteY2" fmla="*/ 0 h 1499373"/>
              <a:gd name="connsiteX3" fmla="*/ 2122298 w 9462475"/>
              <a:gd name="connsiteY3" fmla="*/ 0 h 1499373"/>
              <a:gd name="connsiteX4" fmla="*/ 2892814 w 9462475"/>
              <a:gd name="connsiteY4" fmla="*/ 0 h 1499373"/>
              <a:gd name="connsiteX5" fmla="*/ 3474080 w 9462475"/>
              <a:gd name="connsiteY5" fmla="*/ 0 h 1499373"/>
              <a:gd name="connsiteX6" fmla="*/ 4149971 w 9462475"/>
              <a:gd name="connsiteY6" fmla="*/ 0 h 1499373"/>
              <a:gd name="connsiteX7" fmla="*/ 4731238 w 9462475"/>
              <a:gd name="connsiteY7" fmla="*/ 0 h 1499373"/>
              <a:gd name="connsiteX8" fmla="*/ 5596378 w 9462475"/>
              <a:gd name="connsiteY8" fmla="*/ 0 h 1499373"/>
              <a:gd name="connsiteX9" fmla="*/ 5988395 w 9462475"/>
              <a:gd name="connsiteY9" fmla="*/ 0 h 1499373"/>
              <a:gd name="connsiteX10" fmla="*/ 6380412 w 9462475"/>
              <a:gd name="connsiteY10" fmla="*/ 0 h 1499373"/>
              <a:gd name="connsiteX11" fmla="*/ 7150928 w 9462475"/>
              <a:gd name="connsiteY11" fmla="*/ 0 h 1499373"/>
              <a:gd name="connsiteX12" fmla="*/ 7637569 w 9462475"/>
              <a:gd name="connsiteY12" fmla="*/ 0 h 1499373"/>
              <a:gd name="connsiteX13" fmla="*/ 8408085 w 9462475"/>
              <a:gd name="connsiteY13" fmla="*/ 0 h 1499373"/>
              <a:gd name="connsiteX14" fmla="*/ 9462475 w 9462475"/>
              <a:gd name="connsiteY14" fmla="*/ 0 h 1499373"/>
              <a:gd name="connsiteX15" fmla="*/ 9462475 w 9462475"/>
              <a:gd name="connsiteY15" fmla="*/ 529778 h 1499373"/>
              <a:gd name="connsiteX16" fmla="*/ 9462475 w 9462475"/>
              <a:gd name="connsiteY16" fmla="*/ 1059557 h 1499373"/>
              <a:gd name="connsiteX17" fmla="*/ 9462475 w 9462475"/>
              <a:gd name="connsiteY17" fmla="*/ 1499373 h 1499373"/>
              <a:gd name="connsiteX18" fmla="*/ 8975833 w 9462475"/>
              <a:gd name="connsiteY18" fmla="*/ 1499373 h 1499373"/>
              <a:gd name="connsiteX19" fmla="*/ 8489192 w 9462475"/>
              <a:gd name="connsiteY19" fmla="*/ 1499373 h 1499373"/>
              <a:gd name="connsiteX20" fmla="*/ 7907926 w 9462475"/>
              <a:gd name="connsiteY20" fmla="*/ 1499373 h 1499373"/>
              <a:gd name="connsiteX21" fmla="*/ 7042785 w 9462475"/>
              <a:gd name="connsiteY21" fmla="*/ 1499373 h 1499373"/>
              <a:gd name="connsiteX22" fmla="*/ 6366894 w 9462475"/>
              <a:gd name="connsiteY22" fmla="*/ 1499373 h 1499373"/>
              <a:gd name="connsiteX23" fmla="*/ 5691003 w 9462475"/>
              <a:gd name="connsiteY23" fmla="*/ 1499373 h 1499373"/>
              <a:gd name="connsiteX24" fmla="*/ 5204361 w 9462475"/>
              <a:gd name="connsiteY24" fmla="*/ 1499373 h 1499373"/>
              <a:gd name="connsiteX25" fmla="*/ 4812344 w 9462475"/>
              <a:gd name="connsiteY25" fmla="*/ 1499373 h 1499373"/>
              <a:gd name="connsiteX26" fmla="*/ 4325703 w 9462475"/>
              <a:gd name="connsiteY26" fmla="*/ 1499373 h 1499373"/>
              <a:gd name="connsiteX27" fmla="*/ 3839061 w 9462475"/>
              <a:gd name="connsiteY27" fmla="*/ 1499373 h 1499373"/>
              <a:gd name="connsiteX28" fmla="*/ 2973921 w 9462475"/>
              <a:gd name="connsiteY28" fmla="*/ 1499373 h 1499373"/>
              <a:gd name="connsiteX29" fmla="*/ 2581904 w 9462475"/>
              <a:gd name="connsiteY29" fmla="*/ 1499373 h 1499373"/>
              <a:gd name="connsiteX30" fmla="*/ 2000638 w 9462475"/>
              <a:gd name="connsiteY30" fmla="*/ 1499373 h 1499373"/>
              <a:gd name="connsiteX31" fmla="*/ 1513996 w 9462475"/>
              <a:gd name="connsiteY31" fmla="*/ 1499373 h 1499373"/>
              <a:gd name="connsiteX32" fmla="*/ 1121979 w 9462475"/>
              <a:gd name="connsiteY32" fmla="*/ 1499373 h 1499373"/>
              <a:gd name="connsiteX33" fmla="*/ 635338 w 9462475"/>
              <a:gd name="connsiteY33" fmla="*/ 1499373 h 1499373"/>
              <a:gd name="connsiteX34" fmla="*/ 0 w 9462475"/>
              <a:gd name="connsiteY34" fmla="*/ 1499373 h 1499373"/>
              <a:gd name="connsiteX35" fmla="*/ 0 w 9462475"/>
              <a:gd name="connsiteY35" fmla="*/ 969595 h 1499373"/>
              <a:gd name="connsiteX36" fmla="*/ 0 w 9462475"/>
              <a:gd name="connsiteY36" fmla="*/ 439816 h 1499373"/>
              <a:gd name="connsiteX37" fmla="*/ 0 w 9462475"/>
              <a:gd name="connsiteY37" fmla="*/ 0 h 149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462475" h="1499373" extrusionOk="0">
                <a:moveTo>
                  <a:pt x="0" y="0"/>
                </a:moveTo>
                <a:cubicBezTo>
                  <a:pt x="136742" y="14012"/>
                  <a:pt x="386185" y="-5874"/>
                  <a:pt x="581266" y="0"/>
                </a:cubicBezTo>
                <a:cubicBezTo>
                  <a:pt x="776347" y="5874"/>
                  <a:pt x="1151877" y="5349"/>
                  <a:pt x="1446407" y="0"/>
                </a:cubicBezTo>
                <a:cubicBezTo>
                  <a:pt x="1740937" y="-5349"/>
                  <a:pt x="1901745" y="-11302"/>
                  <a:pt x="2122298" y="0"/>
                </a:cubicBezTo>
                <a:cubicBezTo>
                  <a:pt x="2342851" y="11302"/>
                  <a:pt x="2649854" y="-11025"/>
                  <a:pt x="2892814" y="0"/>
                </a:cubicBezTo>
                <a:cubicBezTo>
                  <a:pt x="3135774" y="11025"/>
                  <a:pt x="3352900" y="27372"/>
                  <a:pt x="3474080" y="0"/>
                </a:cubicBezTo>
                <a:cubicBezTo>
                  <a:pt x="3595260" y="-27372"/>
                  <a:pt x="3849938" y="-25826"/>
                  <a:pt x="4149971" y="0"/>
                </a:cubicBezTo>
                <a:cubicBezTo>
                  <a:pt x="4450004" y="25826"/>
                  <a:pt x="4504325" y="20811"/>
                  <a:pt x="4731238" y="0"/>
                </a:cubicBezTo>
                <a:cubicBezTo>
                  <a:pt x="4958151" y="-20811"/>
                  <a:pt x="5351453" y="38166"/>
                  <a:pt x="5596378" y="0"/>
                </a:cubicBezTo>
                <a:cubicBezTo>
                  <a:pt x="5841303" y="-38166"/>
                  <a:pt x="5858455" y="1854"/>
                  <a:pt x="5988395" y="0"/>
                </a:cubicBezTo>
                <a:cubicBezTo>
                  <a:pt x="6118335" y="-1854"/>
                  <a:pt x="6271547" y="9520"/>
                  <a:pt x="6380412" y="0"/>
                </a:cubicBezTo>
                <a:cubicBezTo>
                  <a:pt x="6489277" y="-9520"/>
                  <a:pt x="6882397" y="-22967"/>
                  <a:pt x="7150928" y="0"/>
                </a:cubicBezTo>
                <a:cubicBezTo>
                  <a:pt x="7419459" y="22967"/>
                  <a:pt x="7489748" y="-11874"/>
                  <a:pt x="7637569" y="0"/>
                </a:cubicBezTo>
                <a:cubicBezTo>
                  <a:pt x="7785390" y="11874"/>
                  <a:pt x="8121514" y="21251"/>
                  <a:pt x="8408085" y="0"/>
                </a:cubicBezTo>
                <a:cubicBezTo>
                  <a:pt x="8694656" y="-21251"/>
                  <a:pt x="9026481" y="16774"/>
                  <a:pt x="9462475" y="0"/>
                </a:cubicBezTo>
                <a:cubicBezTo>
                  <a:pt x="9469207" y="261000"/>
                  <a:pt x="9444927" y="281632"/>
                  <a:pt x="9462475" y="529778"/>
                </a:cubicBezTo>
                <a:cubicBezTo>
                  <a:pt x="9480023" y="777924"/>
                  <a:pt x="9476757" y="900368"/>
                  <a:pt x="9462475" y="1059557"/>
                </a:cubicBezTo>
                <a:cubicBezTo>
                  <a:pt x="9448193" y="1218746"/>
                  <a:pt x="9472504" y="1411274"/>
                  <a:pt x="9462475" y="1499373"/>
                </a:cubicBezTo>
                <a:cubicBezTo>
                  <a:pt x="9252851" y="1515475"/>
                  <a:pt x="9109191" y="1517931"/>
                  <a:pt x="8975833" y="1499373"/>
                </a:cubicBezTo>
                <a:cubicBezTo>
                  <a:pt x="8842475" y="1480815"/>
                  <a:pt x="8713238" y="1484881"/>
                  <a:pt x="8489192" y="1499373"/>
                </a:cubicBezTo>
                <a:cubicBezTo>
                  <a:pt x="8265146" y="1513865"/>
                  <a:pt x="8137112" y="1478837"/>
                  <a:pt x="7907926" y="1499373"/>
                </a:cubicBezTo>
                <a:cubicBezTo>
                  <a:pt x="7678740" y="1519909"/>
                  <a:pt x="7440404" y="1507171"/>
                  <a:pt x="7042785" y="1499373"/>
                </a:cubicBezTo>
                <a:cubicBezTo>
                  <a:pt x="6645166" y="1491575"/>
                  <a:pt x="6647133" y="1520479"/>
                  <a:pt x="6366894" y="1499373"/>
                </a:cubicBezTo>
                <a:cubicBezTo>
                  <a:pt x="6086655" y="1478267"/>
                  <a:pt x="5946253" y="1472714"/>
                  <a:pt x="5691003" y="1499373"/>
                </a:cubicBezTo>
                <a:cubicBezTo>
                  <a:pt x="5435753" y="1526032"/>
                  <a:pt x="5390014" y="1510552"/>
                  <a:pt x="5204361" y="1499373"/>
                </a:cubicBezTo>
                <a:cubicBezTo>
                  <a:pt x="5018708" y="1488194"/>
                  <a:pt x="4994610" y="1498404"/>
                  <a:pt x="4812344" y="1499373"/>
                </a:cubicBezTo>
                <a:cubicBezTo>
                  <a:pt x="4630078" y="1500342"/>
                  <a:pt x="4554201" y="1500722"/>
                  <a:pt x="4325703" y="1499373"/>
                </a:cubicBezTo>
                <a:cubicBezTo>
                  <a:pt x="4097205" y="1498024"/>
                  <a:pt x="3983071" y="1479327"/>
                  <a:pt x="3839061" y="1499373"/>
                </a:cubicBezTo>
                <a:cubicBezTo>
                  <a:pt x="3695051" y="1519419"/>
                  <a:pt x="3163563" y="1503268"/>
                  <a:pt x="2973921" y="1499373"/>
                </a:cubicBezTo>
                <a:cubicBezTo>
                  <a:pt x="2784279" y="1495478"/>
                  <a:pt x="2714663" y="1501288"/>
                  <a:pt x="2581904" y="1499373"/>
                </a:cubicBezTo>
                <a:cubicBezTo>
                  <a:pt x="2449145" y="1497458"/>
                  <a:pt x="2290480" y="1502816"/>
                  <a:pt x="2000638" y="1499373"/>
                </a:cubicBezTo>
                <a:cubicBezTo>
                  <a:pt x="1710796" y="1495930"/>
                  <a:pt x="1689583" y="1501572"/>
                  <a:pt x="1513996" y="1499373"/>
                </a:cubicBezTo>
                <a:cubicBezTo>
                  <a:pt x="1338409" y="1497174"/>
                  <a:pt x="1230893" y="1483126"/>
                  <a:pt x="1121979" y="1499373"/>
                </a:cubicBezTo>
                <a:cubicBezTo>
                  <a:pt x="1013065" y="1515620"/>
                  <a:pt x="768609" y="1481000"/>
                  <a:pt x="635338" y="1499373"/>
                </a:cubicBezTo>
                <a:cubicBezTo>
                  <a:pt x="502067" y="1517746"/>
                  <a:pt x="250340" y="1524615"/>
                  <a:pt x="0" y="1499373"/>
                </a:cubicBezTo>
                <a:cubicBezTo>
                  <a:pt x="20024" y="1330589"/>
                  <a:pt x="-17164" y="1117590"/>
                  <a:pt x="0" y="969595"/>
                </a:cubicBezTo>
                <a:cubicBezTo>
                  <a:pt x="17164" y="821600"/>
                  <a:pt x="-464" y="600715"/>
                  <a:pt x="0" y="439816"/>
                </a:cubicBezTo>
                <a:cubicBezTo>
                  <a:pt x="464" y="278917"/>
                  <a:pt x="4493" y="205679"/>
                  <a:pt x="0" y="0"/>
                </a:cubicBezTo>
                <a:close/>
              </a:path>
            </a:pathLst>
          </a:custGeom>
          <a:noFill/>
          <a:ln>
            <a:solidFill>
              <a:srgbClr val="096D45"/>
            </a:solidFill>
            <a:extLst>
              <a:ext uri="{C807C97D-BFC1-408E-A445-0C87EB9F89A2}">
                <ask:lineSketchStyleProps xmlns:ask="http://schemas.microsoft.com/office/drawing/2018/sketchyshapes" sd="2704828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Espace réservé du texte 8">
            <a:extLst>
              <a:ext uri="{FF2B5EF4-FFF2-40B4-BE49-F238E27FC236}">
                <a16:creationId xmlns:a16="http://schemas.microsoft.com/office/drawing/2014/main" id="{57CB5053-1F7D-ACE3-8EE1-75655F755BA1}"/>
              </a:ext>
            </a:extLst>
          </p:cNvPr>
          <p:cNvSpPr txBox="1">
            <a:spLocks/>
          </p:cNvSpPr>
          <p:nvPr/>
        </p:nvSpPr>
        <p:spPr>
          <a:xfrm>
            <a:off x="8148512" y="6611947"/>
            <a:ext cx="2804017" cy="27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Usage strictement interne</a:t>
            </a: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88C4FA-5768-2BB1-DDE5-94D3A85E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" y="1524931"/>
            <a:ext cx="422197" cy="5203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03F111-85FC-BB2C-BC32-6FF2FC5BB6EA}"/>
              </a:ext>
            </a:extLst>
          </p:cNvPr>
          <p:cNvSpPr txBox="1"/>
          <p:nvPr/>
        </p:nvSpPr>
        <p:spPr>
          <a:xfrm>
            <a:off x="1167924" y="1475635"/>
            <a:ext cx="5293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GCM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306C4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GPVL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24DEEF0-E80B-0FFC-4C5D-B2C003161BE0}"/>
              </a:ext>
            </a:extLst>
          </p:cNvPr>
          <p:cNvSpPr/>
          <p:nvPr/>
        </p:nvSpPr>
        <p:spPr>
          <a:xfrm>
            <a:off x="3156655" y="1539684"/>
            <a:ext cx="3262252" cy="146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Déploiement du training BOT -post </a:t>
            </a:r>
            <a:r>
              <a:rPr kumimoji="0" lang="fr-F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formation - A </a:t>
            </a: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VALIDER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B54BC6-D0CA-D17F-6AA1-100E341B4141}"/>
              </a:ext>
            </a:extLst>
          </p:cNvPr>
          <p:cNvSpPr/>
          <p:nvPr/>
        </p:nvSpPr>
        <p:spPr>
          <a:xfrm>
            <a:off x="4684128" y="1709878"/>
            <a:ext cx="2657445" cy="163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Déploiement envisagé pour le lot 2 – A VALIDER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6482959-4519-6AAA-AE49-C82AA84EBF3A}"/>
              </a:ext>
            </a:extLst>
          </p:cNvPr>
          <p:cNvSpPr/>
          <p:nvPr/>
        </p:nvSpPr>
        <p:spPr>
          <a:xfrm>
            <a:off x="3026761" y="1916189"/>
            <a:ext cx="2975865" cy="190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Déploiement envisagé pour le lancement – A VALIDER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2F95C5E-98D0-3F43-CEB1-297A5899213B}"/>
              </a:ext>
            </a:extLst>
          </p:cNvPr>
          <p:cNvSpPr txBox="1"/>
          <p:nvPr/>
        </p:nvSpPr>
        <p:spPr>
          <a:xfrm>
            <a:off x="402716" y="1539926"/>
            <a:ext cx="94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Déploiement Training BOT </a:t>
            </a:r>
          </a:p>
        </p:txBody>
      </p:sp>
    </p:spTree>
    <p:extLst>
      <p:ext uri="{BB962C8B-B14F-4D97-AF65-F5344CB8AC3E}">
        <p14:creationId xmlns:p14="http://schemas.microsoft.com/office/powerpoint/2010/main" val="395019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001EAB71-1588-8E73-5A9A-05AF92B44F9B}"/>
              </a:ext>
            </a:extLst>
          </p:cNvPr>
          <p:cNvGrpSpPr/>
          <p:nvPr/>
        </p:nvGrpSpPr>
        <p:grpSpPr>
          <a:xfrm>
            <a:off x="0" y="832091"/>
            <a:ext cx="12192000" cy="5656577"/>
            <a:chOff x="0" y="832091"/>
            <a:chExt cx="12192000" cy="565657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6CB0791-2869-D44F-5908-52C57706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2091"/>
              <a:ext cx="12192000" cy="565657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72E638-8F89-E980-6F2A-F804E0D791AA}"/>
                </a:ext>
              </a:extLst>
            </p:cNvPr>
            <p:cNvSpPr/>
            <p:nvPr/>
          </p:nvSpPr>
          <p:spPr>
            <a:xfrm>
              <a:off x="11126709" y="2308634"/>
              <a:ext cx="443620" cy="27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01FEEB25-3BB8-B528-D686-2455CE0EF1B4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1C96BB-73AF-9FD3-CB66-14EDB43D2DF4}"/>
              </a:ext>
            </a:extLst>
          </p:cNvPr>
          <p:cNvSpPr txBox="1"/>
          <p:nvPr/>
        </p:nvSpPr>
        <p:spPr>
          <a:xfrm>
            <a:off x="1296909" y="184666"/>
            <a:ext cx="6160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Outil intégré via Mon Université </a:t>
            </a:r>
            <a:endParaRPr lang="fr-FR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5A7D872-FC0F-A781-A3F1-8EC38F4C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8" y="118631"/>
            <a:ext cx="511227" cy="51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25D60A-F827-E2C7-37E5-9FC21F0B5F13}"/>
              </a:ext>
            </a:extLst>
          </p:cNvPr>
          <p:cNvSpPr/>
          <p:nvPr/>
        </p:nvSpPr>
        <p:spPr>
          <a:xfrm>
            <a:off x="7010400" y="2372209"/>
            <a:ext cx="5042780" cy="338196"/>
          </a:xfrm>
          <a:prstGeom prst="rect">
            <a:avLst/>
          </a:prstGeom>
          <a:noFill/>
          <a:ln w="38100">
            <a:solidFill>
              <a:srgbClr val="2A6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5126B4-8E3F-9032-E581-69865113A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402" y="2541307"/>
            <a:ext cx="389299" cy="389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C21106-0087-D277-8957-A41EB49A794A}"/>
              </a:ext>
            </a:extLst>
          </p:cNvPr>
          <p:cNvSpPr/>
          <p:nvPr/>
        </p:nvSpPr>
        <p:spPr>
          <a:xfrm>
            <a:off x="11832879" y="832091"/>
            <a:ext cx="359121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5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784B84-88E6-7364-1CA5-2A4CB631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705"/>
          <a:stretch/>
        </p:blipFill>
        <p:spPr>
          <a:xfrm>
            <a:off x="376237" y="35183"/>
            <a:ext cx="11439525" cy="25321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3642DB-7B43-2F03-A4FE-F0E6E4B0CEC6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6371CD1-E0B1-92DA-90F2-47417B89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15" y="2178037"/>
            <a:ext cx="389299" cy="3892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3D8989-85FA-181C-72E7-A37A51788543}"/>
              </a:ext>
            </a:extLst>
          </p:cNvPr>
          <p:cNvSpPr txBox="1"/>
          <p:nvPr/>
        </p:nvSpPr>
        <p:spPr>
          <a:xfrm>
            <a:off x="3470116" y="3429000"/>
            <a:ext cx="5251765" cy="1015663"/>
          </a:xfrm>
          <a:prstGeom prst="rect">
            <a:avLst/>
          </a:prstGeom>
          <a:noFill/>
          <a:ln w="28575">
            <a:solidFill>
              <a:srgbClr val="2A6654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Vous pouvez changer l’identité du client en cliquant sur le profil client</a:t>
            </a:r>
          </a:p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Cliquez sur ACPS ou AGRICULTEUR, </a:t>
            </a:r>
          </a:p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puis cliquez de nouveau sur PARTICULIER  </a:t>
            </a:r>
          </a:p>
          <a:p>
            <a:endParaRPr lang="fr-FR" sz="1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Le profil client est changé !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48B32F0-6959-FBB4-A88E-C4312464A0C6}"/>
              </a:ext>
            </a:extLst>
          </p:cNvPr>
          <p:cNvGrpSpPr/>
          <p:nvPr/>
        </p:nvGrpSpPr>
        <p:grpSpPr>
          <a:xfrm>
            <a:off x="394016" y="3245108"/>
            <a:ext cx="2611930" cy="3612892"/>
            <a:chOff x="531320" y="2851295"/>
            <a:chExt cx="3097705" cy="391437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AA35486-1E73-12A5-C76E-A7A291771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20" y="2851295"/>
              <a:ext cx="3097705" cy="3914372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5A4AD91-4EF3-5674-6CF6-6B3A76DD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440" y="3277307"/>
              <a:ext cx="303385" cy="30338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6B13DD-9F1B-9A86-E633-01AFA1F1F0A7}"/>
              </a:ext>
            </a:extLst>
          </p:cNvPr>
          <p:cNvSpPr/>
          <p:nvPr/>
        </p:nvSpPr>
        <p:spPr>
          <a:xfrm>
            <a:off x="742950" y="6124575"/>
            <a:ext cx="1752600" cy="297418"/>
          </a:xfrm>
          <a:prstGeom prst="rect">
            <a:avLst/>
          </a:prstGeom>
          <a:noFill/>
          <a:ln w="28575">
            <a:solidFill>
              <a:srgbClr val="2A6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766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6DAD957-81C9-C940-83F1-2583D67D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92"/>
          <a:stretch/>
        </p:blipFill>
        <p:spPr>
          <a:xfrm>
            <a:off x="1319212" y="0"/>
            <a:ext cx="8982075" cy="48097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C91E8E-FBF5-3BF6-6186-2286C1A1F07A}"/>
              </a:ext>
            </a:extLst>
          </p:cNvPr>
          <p:cNvSpPr txBox="1"/>
          <p:nvPr/>
        </p:nvSpPr>
        <p:spPr>
          <a:xfrm>
            <a:off x="9442765" y="6488668"/>
            <a:ext cx="2749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Usage strictement interne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F1881D-7D66-57C4-B7C4-8EA7F7E3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921" r="-6968" b="3816"/>
          <a:stretch/>
        </p:blipFill>
        <p:spPr>
          <a:xfrm>
            <a:off x="1824038" y="4773181"/>
            <a:ext cx="3067916" cy="19924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49A7FB-62FF-53FB-3A3B-C0AFBB514F9F}"/>
              </a:ext>
            </a:extLst>
          </p:cNvPr>
          <p:cNvSpPr/>
          <p:nvPr/>
        </p:nvSpPr>
        <p:spPr>
          <a:xfrm>
            <a:off x="1476375" y="1600684"/>
            <a:ext cx="3705225" cy="8758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F7D6B1-D84A-AEB9-8B64-7C110BA6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78" y="2210247"/>
            <a:ext cx="389299" cy="389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3E4D52-D1C5-EDED-FED3-BC48EB776F14}"/>
              </a:ext>
            </a:extLst>
          </p:cNvPr>
          <p:cNvSpPr/>
          <p:nvPr/>
        </p:nvSpPr>
        <p:spPr>
          <a:xfrm>
            <a:off x="1571625" y="6230659"/>
            <a:ext cx="3609976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D72632-39C9-3B11-DF3E-7CB2846B20E4}"/>
              </a:ext>
            </a:extLst>
          </p:cNvPr>
          <p:cNvSpPr txBox="1"/>
          <p:nvPr/>
        </p:nvSpPr>
        <p:spPr>
          <a:xfrm>
            <a:off x="5565617" y="6128800"/>
            <a:ext cx="6169183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10000"/>
                  </a:schemeClr>
                </a:solidFill>
              </a:rPr>
              <a:t>Il n’y a pas de bouton « démarrer », lancez la simulation en rédigeant votre texte </a:t>
            </a:r>
          </a:p>
        </p:txBody>
      </p:sp>
    </p:spTree>
    <p:extLst>
      <p:ext uri="{BB962C8B-B14F-4D97-AF65-F5344CB8AC3E}">
        <p14:creationId xmlns:p14="http://schemas.microsoft.com/office/powerpoint/2010/main" val="3116714521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s fond vert">
  <a:themeElements>
    <a:clrScheme name="Personnalisé 1">
      <a:dk1>
        <a:srgbClr val="0A6E46"/>
      </a:dk1>
      <a:lt1>
        <a:srgbClr val="FFFFFF"/>
      </a:lt1>
      <a:dk2>
        <a:srgbClr val="096D45"/>
      </a:dk2>
      <a:lt2>
        <a:srgbClr val="E7E6E6"/>
      </a:lt2>
      <a:accent1>
        <a:srgbClr val="096D4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B521C"/>
      </a:hlink>
      <a:folHlink>
        <a:srgbClr val="C4D6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s_PPT_marque Groupama_juillet2024_sl" id="{CB8296CE-A0CF-EE4F-9220-7E2DD1E2D596}" vid="{4C24BC8A-E025-8D4B-8B00-2975EFF465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Groupama">
      <a:dk1>
        <a:srgbClr val="CB521C"/>
      </a:dk1>
      <a:lt1>
        <a:sysClr val="window" lastClr="FFFFFF"/>
      </a:lt1>
      <a:dk2>
        <a:srgbClr val="2A6654"/>
      </a:dk2>
      <a:lt2>
        <a:srgbClr val="E7E6E6"/>
      </a:lt2>
      <a:accent1>
        <a:srgbClr val="CB52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B521C"/>
      </a:hlink>
      <a:folHlink>
        <a:srgbClr val="C4D6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7D707FDB2BA843A2ED5C484A45FEDD" ma:contentTypeVersion="19" ma:contentTypeDescription="Crée un document." ma:contentTypeScope="" ma:versionID="5e6260e2e7d17316b2e5cbb2673f1815">
  <xsd:schema xmlns:xsd="http://www.w3.org/2001/XMLSchema" xmlns:xs="http://www.w3.org/2001/XMLSchema" xmlns:p="http://schemas.microsoft.com/office/2006/metadata/properties" xmlns:ns2="dd6fa472-409e-46e6-a8af-6ff3b6a85313" xmlns:ns3="dc6b4c49-5fcc-461a-9eb0-d65cda31e8ff" xmlns:ns4="a7827d2d-9029-4da6-a61b-587828a986ef" targetNamespace="http://schemas.microsoft.com/office/2006/metadata/properties" ma:root="true" ma:fieldsID="2f558fb53f5a38592b94154cc7dfe3db" ns2:_="" ns3:_="" ns4:_="">
    <xsd:import namespace="dd6fa472-409e-46e6-a8af-6ff3b6a85313"/>
    <xsd:import namespace="dc6b4c49-5fcc-461a-9eb0-d65cda31e8ff"/>
    <xsd:import namespace="a7827d2d-9029-4da6-a61b-587828a986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6fa472-409e-46e6-a8af-6ff3b6a853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6b1e2251-3249-4a8d-b2f4-24c3095a1d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b4c49-5fcc-461a-9eb0-d65cda31e8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27d2d-9029-4da6-a61b-587828a986ef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ce338b2-fe0a-4bd3-8cd7-0c511e0ff014}" ma:internalName="TaxCatchAll" ma:showField="CatchAllData" ma:web="dc6b4c49-5fcc-461a-9eb0-d65cda31e8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6fa472-409e-46e6-a8af-6ff3b6a85313">
      <Terms xmlns="http://schemas.microsoft.com/office/infopath/2007/PartnerControls"/>
    </lcf76f155ced4ddcb4097134ff3c332f>
    <TaxCatchAll xmlns="a7827d2d-9029-4da6-a61b-587828a986ef" xsi:nil="true"/>
  </documentManagement>
</p:properties>
</file>

<file path=customXml/itemProps1.xml><?xml version="1.0" encoding="utf-8"?>
<ds:datastoreItem xmlns:ds="http://schemas.openxmlformats.org/officeDocument/2006/customXml" ds:itemID="{48F94C91-1DF2-4CDE-B799-85F9AFE560CA}"/>
</file>

<file path=customXml/itemProps2.xml><?xml version="1.0" encoding="utf-8"?>
<ds:datastoreItem xmlns:ds="http://schemas.openxmlformats.org/officeDocument/2006/customXml" ds:itemID="{E564C365-DC08-4708-B39B-A049669EFB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810E9-26B8-4D30-884D-DF7A840392F6}">
  <ds:schemaRefs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e65e98d9-ae6d-41ae-bcba-bf2bc539e3e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1496</Words>
  <Application>Microsoft Office PowerPoint</Application>
  <PresentationFormat>Grand écran</PresentationFormat>
  <Paragraphs>277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1" baseType="lpstr">
      <vt:lpstr>Aptos</vt:lpstr>
      <vt:lpstr>Arial</vt:lpstr>
      <vt:lpstr>Arial Bold</vt:lpstr>
      <vt:lpstr>Avenir Next LT Pro</vt:lpstr>
      <vt:lpstr>Avenir Next LT Pro Demi</vt:lpstr>
      <vt:lpstr>Calibri</vt:lpstr>
      <vt:lpstr>Consolas</vt:lpstr>
      <vt:lpstr>Onest</vt:lpstr>
      <vt:lpstr>Onest ExtraBold</vt:lpstr>
      <vt:lpstr>Onest Medium</vt:lpstr>
      <vt:lpstr>Wingdings</vt:lpstr>
      <vt:lpstr>Wingdings 2</vt:lpstr>
      <vt:lpstr>Masques fond vert</vt:lpstr>
      <vt:lpstr>Thème Office</vt:lpstr>
      <vt:lpstr>POC Training BOT avec l’ Intelligence Artificielle (IA) </vt:lpstr>
      <vt:lpstr>Un BOT quésaco ?</vt:lpstr>
      <vt:lpstr>Présentation PowerPoint</vt:lpstr>
      <vt:lpstr>Une phase de tests avec des commerciaux pilote</vt:lpstr>
      <vt:lpstr>Un déploiement dans le cadre du pilote Heka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Annexes</vt:lpstr>
      <vt:lpstr>Solution proposée : Présentation</vt:lpstr>
      <vt:lpstr>Solution proposée  (2) </vt:lpstr>
      <vt:lpstr>Solution proposée  (3) – Profils client </vt:lpstr>
      <vt:lpstr>Schéma conversationnel</vt:lpstr>
      <vt:lpstr>Fonctionnement du mode Audio – Azure speech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PPTX</dc:title>
  <dc:creator>LUMBROSO Stephane</dc:creator>
  <cp:lastModifiedBy>ALEM Anais</cp:lastModifiedBy>
  <cp:revision>8</cp:revision>
  <cp:lastPrinted>2016-08-22T09:22:14Z</cp:lastPrinted>
  <dcterms:created xsi:type="dcterms:W3CDTF">2024-01-08T12:48:55Z</dcterms:created>
  <dcterms:modified xsi:type="dcterms:W3CDTF">2025-10-31T10:00:02Z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0x010100627D707FDB2BA843A2ED5C484A45FEDD</vt:lpwstr>
  </property>
  <property fmtid="{D5CDD505-2E9C-101B-9397-08002B2CF9AE}" pid="3" name="MediaServiceImageTags">
    <vt:lpwstr/>
  </property>
</Properties>
</file>